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14" r:id="rId1"/>
  </p:sldMasterIdLst>
  <p:notesMasterIdLst>
    <p:notesMasterId r:id="rId14"/>
  </p:notesMasterIdLst>
  <p:handoutMasterIdLst>
    <p:handoutMasterId r:id="rId15"/>
  </p:handoutMasterIdLst>
  <p:sldIdLst>
    <p:sldId id="611" r:id="rId2"/>
    <p:sldId id="612" r:id="rId3"/>
    <p:sldId id="613" r:id="rId4"/>
    <p:sldId id="614" r:id="rId5"/>
    <p:sldId id="615" r:id="rId6"/>
    <p:sldId id="616" r:id="rId7"/>
    <p:sldId id="617" r:id="rId8"/>
    <p:sldId id="618" r:id="rId9"/>
    <p:sldId id="619" r:id="rId10"/>
    <p:sldId id="620" r:id="rId11"/>
    <p:sldId id="621" r:id="rId12"/>
    <p:sldId id="622" r:id="rId13"/>
  </p:sldIdLst>
  <p:sldSz cx="12190413" cy="6859588"/>
  <p:notesSz cx="6858000" cy="9144000"/>
  <p:defaultTextStyle>
    <a:defPPr>
      <a:defRPr lang="zh-CN"/>
    </a:defPPr>
    <a:lvl1pPr marL="0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813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627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440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9253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9067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880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694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8507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1746"/>
    <a:srgbClr val="0033CC"/>
    <a:srgbClr val="3399FF"/>
    <a:srgbClr val="3366FF"/>
    <a:srgbClr val="6666FF"/>
    <a:srgbClr val="99CCFF"/>
    <a:srgbClr val="00FF99"/>
    <a:srgbClr val="66FF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48" autoAdjust="0"/>
    <p:restoredTop sz="97590" autoAdjust="0"/>
  </p:normalViewPr>
  <p:slideViewPr>
    <p:cSldViewPr>
      <p:cViewPr>
        <p:scale>
          <a:sx n="66" d="100"/>
          <a:sy n="66" d="100"/>
        </p:scale>
        <p:origin x="-1192" y="-7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296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675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74CB2-8E31-4029-8803-9E8EFAC84806}" type="datetimeFigureOut">
              <a:rPr lang="zh-CN" altLang="en-US" smtClean="0"/>
              <a:t>16/7/30</a:t>
            </a:fld>
            <a:endParaRPr lang="zh-CN" altLang="en-US"/>
          </a:p>
        </p:txBody>
      </p:sp>
      <p:sp>
        <p:nvSpPr>
          <p:cNvPr id="1048676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677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2905A-B2DB-4CD1-A0EE-81E2CDE5E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5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669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2AE03-6EE8-41FD-8A37-86C6BC5E264F}" type="datetimeFigureOut">
              <a:rPr lang="zh-CN" altLang="en-US" smtClean="0"/>
              <a:t>16/7/30</a:t>
            </a:fld>
            <a:endParaRPr lang="zh-CN" altLang="en-US"/>
          </a:p>
        </p:txBody>
      </p:sp>
      <p:sp>
        <p:nvSpPr>
          <p:cNvPr id="1048670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671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72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673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1FD59-C920-460C-B1C9-0346C59420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75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6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813" algn="l" defTabSz="12196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627" algn="l" defTabSz="12196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9440" algn="l" defTabSz="12196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9253" algn="l" defTabSz="12196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9067" algn="l" defTabSz="12196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880" algn="l" defTabSz="12196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694" algn="l" defTabSz="12196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8507" algn="l" defTabSz="12196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4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59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38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104863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7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58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图片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12187238" cy="685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5" name="图片 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2190412" cy="589622"/>
          </a:xfrm>
          <a:prstGeom prst="rect">
            <a:avLst/>
          </a:prstGeom>
        </p:spPr>
      </p:pic>
      <p:sp>
        <p:nvSpPr>
          <p:cNvPr id="1048662" name="标题 1"/>
          <p:cNvSpPr>
            <a:spLocks noGrp="1"/>
          </p:cNvSpPr>
          <p:nvPr>
            <p:ph type="title"/>
          </p:nvPr>
        </p:nvSpPr>
        <p:spPr>
          <a:xfrm>
            <a:off x="838091" y="115777"/>
            <a:ext cx="4505110" cy="478134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048663" name="燕尾形 10"/>
          <p:cNvSpPr/>
          <p:nvPr userDrawn="1"/>
        </p:nvSpPr>
        <p:spPr>
          <a:xfrm>
            <a:off x="232469" y="134939"/>
            <a:ext cx="355348" cy="383417"/>
          </a:xfrm>
          <a:prstGeom prst="chevron">
            <a:avLst/>
          </a:prstGeom>
          <a:solidFill>
            <a:srgbClr val="678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048664" name="燕尾形 11"/>
          <p:cNvSpPr/>
          <p:nvPr userDrawn="1"/>
        </p:nvSpPr>
        <p:spPr>
          <a:xfrm>
            <a:off x="483960" y="134939"/>
            <a:ext cx="355348" cy="383417"/>
          </a:xfrm>
          <a:prstGeom prst="chevron">
            <a:avLst/>
          </a:prstGeom>
          <a:solidFill>
            <a:srgbClr val="F7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pic>
        <p:nvPicPr>
          <p:cNvPr id="2097166" name="图片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H="1">
            <a:off x="-1585" y="6293721"/>
            <a:ext cx="12190412" cy="58962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矩形 7"/>
          <p:cNvSpPr/>
          <p:nvPr userDrawn="1"/>
        </p:nvSpPr>
        <p:spPr>
          <a:xfrm>
            <a:off x="1" y="1151827"/>
            <a:ext cx="12182481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8" rIns="121898" bIns="60948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48661" name="文本框 1"/>
          <p:cNvSpPr txBox="1"/>
          <p:nvPr userDrawn="1"/>
        </p:nvSpPr>
        <p:spPr>
          <a:xfrm>
            <a:off x="55305" y="45418"/>
            <a:ext cx="1295266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三、具体举措</a:t>
            </a:r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</a:p>
          <a:p>
            <a:pPr>
              <a:spcBef>
                <a:spcPts val="600"/>
              </a:spcBef>
            </a:pPr>
            <a:r>
              <a:rPr lang="zh-CN" altLang="en-US" sz="200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加强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青年管理</a:t>
            </a:r>
            <a:r>
              <a:rPr lang="zh-CN" altLang="en-US" sz="200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培养，推动建设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“选人用人改革”</a:t>
            </a:r>
            <a:r>
              <a:rPr lang="zh-CN" altLang="en-US" sz="200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工作新体制，让德才兼备的青年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“进得来”</a:t>
            </a:r>
            <a:endParaRPr lang="zh-CN" altLang="en-US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xmlns:p14="http://schemas.microsoft.com/office/powerpoint/2010/main" advClick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矩形 7"/>
          <p:cNvSpPr/>
          <p:nvPr userDrawn="1"/>
        </p:nvSpPr>
        <p:spPr>
          <a:xfrm>
            <a:off x="1" y="1151827"/>
            <a:ext cx="12182481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8" rIns="121898" bIns="60948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矩形 7"/>
          <p:cNvSpPr/>
          <p:nvPr userDrawn="1"/>
        </p:nvSpPr>
        <p:spPr>
          <a:xfrm>
            <a:off x="1" y="763037"/>
            <a:ext cx="12182481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8" rIns="121898" bIns="609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57" name="文本框 1"/>
          <p:cNvSpPr txBox="1"/>
          <p:nvPr userDrawn="1"/>
        </p:nvSpPr>
        <p:spPr>
          <a:xfrm>
            <a:off x="118542" y="71849"/>
            <a:ext cx="7175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一、对吉林大学群团改革的基本理解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xmlns:p14="http://schemas.microsoft.com/office/powerpoint/2010/main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矩形 7"/>
          <p:cNvSpPr/>
          <p:nvPr userDrawn="1"/>
        </p:nvSpPr>
        <p:spPr>
          <a:xfrm>
            <a:off x="1" y="763037"/>
            <a:ext cx="12182481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8" rIns="121898" bIns="609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67" name="文本框 1"/>
          <p:cNvSpPr txBox="1"/>
          <p:nvPr userDrawn="1"/>
        </p:nvSpPr>
        <p:spPr>
          <a:xfrm>
            <a:off x="118542" y="71849"/>
            <a:ext cx="7175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二、吉林大学共青团改革的主要思路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xmlns:p14="http://schemas.microsoft.com/office/powerpoint/2010/main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1"/>
          <p:cNvGrpSpPr/>
          <p:nvPr userDrawn="1"/>
        </p:nvGrpSpPr>
        <p:grpSpPr bwMode="auto">
          <a:xfrm>
            <a:off x="338315" y="-26591"/>
            <a:ext cx="899598" cy="830997"/>
            <a:chOff x="2506532" y="465192"/>
            <a:chExt cx="675190" cy="623007"/>
          </a:xfrm>
        </p:grpSpPr>
        <p:sp>
          <p:nvSpPr>
            <p:cNvPr id="1048652" name="文本框 2"/>
            <p:cNvSpPr txBox="1">
              <a:spLocks noChangeArrowheads="1"/>
            </p:cNvSpPr>
            <p:nvPr/>
          </p:nvSpPr>
          <p:spPr bwMode="auto">
            <a:xfrm>
              <a:off x="2506532" y="465192"/>
              <a:ext cx="236653" cy="623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4800" dirty="0" smtClean="0">
                  <a:solidFill>
                    <a:srgbClr val="005292"/>
                  </a:solidFill>
                  <a:latin typeface="Impact" pitchFamily="34" charset="0"/>
                </a:rPr>
                <a:t>3</a:t>
              </a:r>
              <a:endParaRPr lang="zh-CN" altLang="en-US" sz="4800" dirty="0">
                <a:solidFill>
                  <a:srgbClr val="005292"/>
                </a:solidFill>
                <a:latin typeface="Impact" pitchFamily="34" charset="0"/>
              </a:endParaRPr>
            </a:p>
          </p:txBody>
        </p:sp>
        <p:cxnSp>
          <p:nvCxnSpPr>
            <p:cNvPr id="3145740" name="直接连接符 6"/>
            <p:cNvCxnSpPr>
              <a:cxnSpLocks/>
            </p:cNvCxnSpPr>
            <p:nvPr/>
          </p:nvCxnSpPr>
          <p:spPr>
            <a:xfrm flipH="1">
              <a:off x="2722573" y="599954"/>
              <a:ext cx="459149" cy="459075"/>
            </a:xfrm>
            <a:prstGeom prst="line">
              <a:avLst/>
            </a:prstGeom>
            <a:ln w="28575">
              <a:solidFill>
                <a:srgbClr val="0052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653" name="矩形 7"/>
          <p:cNvSpPr/>
          <p:nvPr userDrawn="1"/>
        </p:nvSpPr>
        <p:spPr>
          <a:xfrm>
            <a:off x="1" y="763037"/>
            <a:ext cx="12182481" cy="45719"/>
          </a:xfrm>
          <a:prstGeom prst="rect">
            <a:avLst/>
          </a:prstGeom>
          <a:solidFill>
            <a:srgbClr val="005292"/>
          </a:solidFill>
          <a:ln>
            <a:solidFill>
              <a:srgbClr val="005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8" rIns="121898" bIns="609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组合 1"/>
          <p:cNvGrpSpPr/>
          <p:nvPr userDrawn="1"/>
        </p:nvGrpSpPr>
        <p:grpSpPr bwMode="auto">
          <a:xfrm>
            <a:off x="338315" y="-26591"/>
            <a:ext cx="899598" cy="830997"/>
            <a:chOff x="2506532" y="465192"/>
            <a:chExt cx="675190" cy="623007"/>
          </a:xfrm>
        </p:grpSpPr>
        <p:sp>
          <p:nvSpPr>
            <p:cNvPr id="1048654" name="文本框 2"/>
            <p:cNvSpPr txBox="1">
              <a:spLocks noChangeArrowheads="1"/>
            </p:cNvSpPr>
            <p:nvPr/>
          </p:nvSpPr>
          <p:spPr bwMode="auto">
            <a:xfrm>
              <a:off x="2506532" y="465192"/>
              <a:ext cx="236653" cy="623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4800" dirty="0" smtClean="0">
                  <a:solidFill>
                    <a:srgbClr val="005292"/>
                  </a:solidFill>
                  <a:latin typeface="Impact" pitchFamily="34" charset="0"/>
                </a:rPr>
                <a:t>4</a:t>
              </a:r>
              <a:endParaRPr lang="zh-CN" altLang="en-US" sz="4800" dirty="0">
                <a:solidFill>
                  <a:srgbClr val="005292"/>
                </a:solidFill>
                <a:latin typeface="Impact" pitchFamily="34" charset="0"/>
              </a:endParaRPr>
            </a:p>
          </p:txBody>
        </p:sp>
        <p:cxnSp>
          <p:nvCxnSpPr>
            <p:cNvPr id="3145741" name="直接连接符 6"/>
            <p:cNvCxnSpPr>
              <a:cxnSpLocks/>
            </p:cNvCxnSpPr>
            <p:nvPr/>
          </p:nvCxnSpPr>
          <p:spPr>
            <a:xfrm flipH="1">
              <a:off x="2722573" y="599954"/>
              <a:ext cx="459149" cy="459075"/>
            </a:xfrm>
            <a:prstGeom prst="line">
              <a:avLst/>
            </a:prstGeom>
            <a:ln w="28575">
              <a:solidFill>
                <a:srgbClr val="0052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655" name="矩形 7"/>
          <p:cNvSpPr/>
          <p:nvPr userDrawn="1"/>
        </p:nvSpPr>
        <p:spPr>
          <a:xfrm>
            <a:off x="1" y="763037"/>
            <a:ext cx="12182481" cy="45719"/>
          </a:xfrm>
          <a:prstGeom prst="rect">
            <a:avLst/>
          </a:prstGeom>
          <a:solidFill>
            <a:srgbClr val="005292"/>
          </a:solidFill>
          <a:ln>
            <a:solidFill>
              <a:srgbClr val="005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8" rIns="121898" bIns="609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 1"/>
          <p:cNvGrpSpPr/>
          <p:nvPr userDrawn="1"/>
        </p:nvGrpSpPr>
        <p:grpSpPr bwMode="auto">
          <a:xfrm>
            <a:off x="338315" y="-26591"/>
            <a:ext cx="899598" cy="830997"/>
            <a:chOff x="2506532" y="465192"/>
            <a:chExt cx="675190" cy="623007"/>
          </a:xfrm>
        </p:grpSpPr>
        <p:sp>
          <p:nvSpPr>
            <p:cNvPr id="1048658" name="文本框 2"/>
            <p:cNvSpPr txBox="1">
              <a:spLocks noChangeArrowheads="1"/>
            </p:cNvSpPr>
            <p:nvPr/>
          </p:nvSpPr>
          <p:spPr bwMode="auto">
            <a:xfrm>
              <a:off x="2506532" y="465192"/>
              <a:ext cx="236653" cy="623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4800" dirty="0" smtClean="0">
                  <a:solidFill>
                    <a:srgbClr val="005292"/>
                  </a:solidFill>
                  <a:latin typeface="Impact" pitchFamily="34" charset="0"/>
                </a:rPr>
                <a:t>5</a:t>
              </a:r>
              <a:endParaRPr lang="zh-CN" altLang="en-US" sz="4800" dirty="0">
                <a:solidFill>
                  <a:srgbClr val="005292"/>
                </a:solidFill>
                <a:latin typeface="Impact" pitchFamily="34" charset="0"/>
              </a:endParaRPr>
            </a:p>
          </p:txBody>
        </p:sp>
        <p:cxnSp>
          <p:nvCxnSpPr>
            <p:cNvPr id="3145742" name="直接连接符 6"/>
            <p:cNvCxnSpPr>
              <a:cxnSpLocks/>
            </p:cNvCxnSpPr>
            <p:nvPr/>
          </p:nvCxnSpPr>
          <p:spPr>
            <a:xfrm flipH="1">
              <a:off x="2722573" y="599954"/>
              <a:ext cx="459149" cy="459075"/>
            </a:xfrm>
            <a:prstGeom prst="line">
              <a:avLst/>
            </a:prstGeom>
            <a:ln w="28575">
              <a:solidFill>
                <a:srgbClr val="0052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659" name="矩形 7"/>
          <p:cNvSpPr/>
          <p:nvPr userDrawn="1"/>
        </p:nvSpPr>
        <p:spPr>
          <a:xfrm>
            <a:off x="1" y="763037"/>
            <a:ext cx="12182481" cy="45719"/>
          </a:xfrm>
          <a:prstGeom prst="rect">
            <a:avLst/>
          </a:prstGeom>
          <a:solidFill>
            <a:srgbClr val="005292"/>
          </a:solidFill>
          <a:ln>
            <a:solidFill>
              <a:srgbClr val="005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8" rIns="121898" bIns="609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图片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73" y="794"/>
            <a:ext cx="12185478" cy="685879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266837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</p:sldLayoutIdLst>
  <p:transition xmlns:p14="http://schemas.microsoft.com/office/powerpoint/2010/main" advClick="0">
    <p:fade/>
  </p:transition>
  <p:txStyles>
    <p:titleStyle>
      <a:lvl1pPr algn="ctr" defTabSz="121962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360" indent="-457360" algn="l" defTabSz="121962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947" indent="-381133" algn="l" defTabSz="121962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533" indent="-304907" algn="l" defTabSz="121962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347" indent="-304907" algn="l" defTabSz="121962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4160" indent="-304907" algn="l" defTabSz="121962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973" indent="-304907" algn="l" defTabSz="121962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787" indent="-304907" algn="l" defTabSz="121962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3600" indent="-304907" algn="l" defTabSz="121962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3414" indent="-304907" algn="l" defTabSz="121962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813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627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440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9253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9067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880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694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507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图片 6" descr="jd-xh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132" y="786588"/>
            <a:ext cx="3318106" cy="3318106"/>
          </a:xfrm>
          <a:prstGeom prst="rect">
            <a:avLst/>
          </a:prstGeom>
        </p:spPr>
      </p:pic>
      <p:sp>
        <p:nvSpPr>
          <p:cNvPr id="1048590" name="任意多边形 7"/>
          <p:cNvSpPr/>
          <p:nvPr/>
        </p:nvSpPr>
        <p:spPr>
          <a:xfrm>
            <a:off x="0" y="3712017"/>
            <a:ext cx="12190413" cy="3147571"/>
          </a:xfrm>
          <a:custGeom>
            <a:avLst/>
            <a:gdLst>
              <a:gd name="connsiteX0" fmla="*/ 0 w 12190413"/>
              <a:gd name="connsiteY0" fmla="*/ 0 h 2996506"/>
              <a:gd name="connsiteX1" fmla="*/ 4660834 w 12190413"/>
              <a:gd name="connsiteY1" fmla="*/ 0 h 2996506"/>
              <a:gd name="connsiteX2" fmla="*/ 4678176 w 12190413"/>
              <a:gd name="connsiteY2" fmla="*/ 19081 h 2996506"/>
              <a:gd name="connsiteX3" fmla="*/ 6095206 w 12190413"/>
              <a:gd name="connsiteY3" fmla="*/ 606034 h 2996506"/>
              <a:gd name="connsiteX4" fmla="*/ 7512236 w 12190413"/>
              <a:gd name="connsiteY4" fmla="*/ 19081 h 2996506"/>
              <a:gd name="connsiteX5" fmla="*/ 7529578 w 12190413"/>
              <a:gd name="connsiteY5" fmla="*/ 0 h 2996506"/>
              <a:gd name="connsiteX6" fmla="*/ 12190413 w 12190413"/>
              <a:gd name="connsiteY6" fmla="*/ 0 h 2996506"/>
              <a:gd name="connsiteX7" fmla="*/ 12190413 w 12190413"/>
              <a:gd name="connsiteY7" fmla="*/ 2996506 h 2996506"/>
              <a:gd name="connsiteX8" fmla="*/ 0 w 12190413"/>
              <a:gd name="connsiteY8" fmla="*/ 2996506 h 2996506"/>
              <a:gd name="connsiteX9" fmla="*/ 0 w 12190413"/>
              <a:gd name="connsiteY9" fmla="*/ 0 h 299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0413" h="2996506">
                <a:moveTo>
                  <a:pt x="0" y="0"/>
                </a:moveTo>
                <a:lnTo>
                  <a:pt x="4660834" y="0"/>
                </a:lnTo>
                <a:lnTo>
                  <a:pt x="4678176" y="19081"/>
                </a:lnTo>
                <a:cubicBezTo>
                  <a:pt x="5040826" y="381731"/>
                  <a:pt x="5541822" y="606034"/>
                  <a:pt x="6095206" y="606034"/>
                </a:cubicBezTo>
                <a:cubicBezTo>
                  <a:pt x="6648591" y="606034"/>
                  <a:pt x="7149586" y="381731"/>
                  <a:pt x="7512236" y="19081"/>
                </a:cubicBezTo>
                <a:lnTo>
                  <a:pt x="7529578" y="0"/>
                </a:lnTo>
                <a:lnTo>
                  <a:pt x="12190413" y="0"/>
                </a:lnTo>
                <a:lnTo>
                  <a:pt x="12190413" y="2996506"/>
                </a:lnTo>
                <a:lnTo>
                  <a:pt x="0" y="2996506"/>
                </a:lnTo>
                <a:lnTo>
                  <a:pt x="0" y="0"/>
                </a:lnTo>
                <a:close/>
              </a:path>
            </a:pathLst>
          </a:custGeom>
          <a:solidFill>
            <a:srgbClr val="00174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048591" name="矩形 11"/>
          <p:cNvSpPr/>
          <p:nvPr/>
        </p:nvSpPr>
        <p:spPr>
          <a:xfrm>
            <a:off x="174433" y="4501364"/>
            <a:ext cx="12015980" cy="55399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3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贯彻落实</a:t>
            </a:r>
            <a:r>
              <a:rPr lang="en-US" altLang="zh-CN" sz="3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《</a:t>
            </a:r>
            <a:r>
              <a:rPr lang="zh-CN" altLang="en-US" sz="3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关于做好新时期教育对外开放工作的若干意见</a:t>
            </a:r>
            <a:r>
              <a:rPr lang="en-US" altLang="zh-CN" sz="3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》</a:t>
            </a:r>
            <a:r>
              <a:rPr lang="zh-CN" altLang="en-US" sz="3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的几点思考</a:t>
            </a:r>
            <a:endParaRPr lang="zh-CN" altLang="en-US" sz="3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3145732" name="直接连接符 13"/>
          <p:cNvCxnSpPr>
            <a:cxnSpLocks/>
          </p:cNvCxnSpPr>
          <p:nvPr/>
        </p:nvCxnSpPr>
        <p:spPr>
          <a:xfrm>
            <a:off x="2308992" y="5501496"/>
            <a:ext cx="808455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92" name="TextBox 2"/>
          <p:cNvSpPr txBox="1"/>
          <p:nvPr/>
        </p:nvSpPr>
        <p:spPr>
          <a:xfrm>
            <a:off x="3952066" y="5644372"/>
            <a:ext cx="4176464" cy="904272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吉林大学国际合作与交流处  张广翠 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2016.7.30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xmlns:p14="http://schemas.microsoft.com/office/powerpoint/2010/main"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矩形 4"/>
          <p:cNvSpPr/>
          <p:nvPr/>
        </p:nvSpPr>
        <p:spPr>
          <a:xfrm>
            <a:off x="1808926" y="1500968"/>
            <a:ext cx="8572560" cy="840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C00000"/>
                </a:solidFill>
              </a:rPr>
              <a:t>      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  <p:cxnSp>
        <p:nvCxnSpPr>
          <p:cNvPr id="3145730" name="直接连接符 2"/>
          <p:cNvCxnSpPr>
            <a:cxnSpLocks/>
          </p:cNvCxnSpPr>
          <p:nvPr/>
        </p:nvCxnSpPr>
        <p:spPr>
          <a:xfrm>
            <a:off x="0" y="1072340"/>
            <a:ext cx="12190413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48585" name="TextBox 5"/>
          <p:cNvSpPr txBox="1"/>
          <p:nvPr/>
        </p:nvSpPr>
        <p:spPr>
          <a:xfrm>
            <a:off x="1066650" y="257494"/>
            <a:ext cx="8873668" cy="574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1746"/>
                </a:solidFill>
              </a:rPr>
              <a:t>吉林大学教育国际化：工作体会  </a:t>
            </a:r>
            <a:endParaRPr lang="zh-CN" altLang="en-US"/>
          </a:p>
        </p:txBody>
      </p:sp>
      <p:sp>
        <p:nvSpPr>
          <p:cNvPr id="1048586" name="TextBox 6"/>
          <p:cNvSpPr txBox="1"/>
          <p:nvPr/>
        </p:nvSpPr>
        <p:spPr>
          <a:xfrm>
            <a:off x="910630" y="1341562"/>
            <a:ext cx="10873208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altLang="zh-CN" sz="3600" dirty="0" smtClean="0">
                <a:solidFill>
                  <a:srgbClr val="001746"/>
                </a:solidFill>
              </a:rPr>
              <a:t> </a:t>
            </a:r>
            <a:r>
              <a:rPr lang="zh-CN" altLang="en-US" sz="3600" dirty="0" smtClean="0">
                <a:solidFill>
                  <a:srgbClr val="001746"/>
                </a:solidFill>
              </a:rPr>
              <a:t>顶层设计至关重要，将国际合作转化为内需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altLang="zh-CN" sz="3600" dirty="0" smtClean="0">
                <a:solidFill>
                  <a:srgbClr val="001746"/>
                </a:solidFill>
              </a:rPr>
              <a:t> </a:t>
            </a:r>
            <a:r>
              <a:rPr lang="zh-CN" altLang="en-US" sz="3600" dirty="0" smtClean="0">
                <a:solidFill>
                  <a:srgbClr val="001746"/>
                </a:solidFill>
              </a:rPr>
              <a:t>明确目标定位，提供组织保障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altLang="zh-CN" sz="3600" dirty="0" smtClean="0">
                <a:solidFill>
                  <a:srgbClr val="001746"/>
                </a:solidFill>
              </a:rPr>
              <a:t> </a:t>
            </a:r>
            <a:r>
              <a:rPr lang="zh-CN" altLang="en-US" sz="3600" dirty="0" smtClean="0">
                <a:solidFill>
                  <a:srgbClr val="001746"/>
                </a:solidFill>
              </a:rPr>
              <a:t>加强部门联动，将国际合作融入全部核心工作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altLang="zh-CN" sz="3600" dirty="0" smtClean="0">
                <a:solidFill>
                  <a:srgbClr val="001746"/>
                </a:solidFill>
              </a:rPr>
              <a:t> </a:t>
            </a:r>
            <a:r>
              <a:rPr lang="zh-CN" altLang="en-US" sz="3600" dirty="0" smtClean="0">
                <a:solidFill>
                  <a:srgbClr val="001746"/>
                </a:solidFill>
              </a:rPr>
              <a:t>加强效益评估，不断调整工作方向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altLang="zh-CN" sz="3600" dirty="0" smtClean="0">
                <a:solidFill>
                  <a:srgbClr val="001746"/>
                </a:solidFill>
              </a:rPr>
              <a:t> </a:t>
            </a:r>
            <a:r>
              <a:rPr lang="zh-CN" altLang="en-US" sz="3600" dirty="0" smtClean="0">
                <a:solidFill>
                  <a:srgbClr val="001746"/>
                </a:solidFill>
              </a:rPr>
              <a:t>建立目标责任制，分解工作压力，实现效益最大化</a:t>
            </a:r>
          </a:p>
          <a:p>
            <a:pPr>
              <a:lnSpc>
                <a:spcPct val="150000"/>
              </a:lnSpc>
            </a:pPr>
            <a:endParaRPr lang="en-US" altLang="zh-CN" sz="3600" dirty="0" smtClean="0">
              <a:solidFill>
                <a:srgbClr val="001746"/>
              </a:solidFill>
            </a:endParaRPr>
          </a:p>
        </p:txBody>
      </p:sp>
      <p:pic>
        <p:nvPicPr>
          <p:cNvPr id="2097154" name="图片 8" descr="jd-xh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672" y="215084"/>
            <a:ext cx="761984" cy="76198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矩形 4"/>
          <p:cNvSpPr/>
          <p:nvPr/>
        </p:nvSpPr>
        <p:spPr>
          <a:xfrm>
            <a:off x="1808926" y="1500968"/>
            <a:ext cx="8572560" cy="840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C00000"/>
                </a:solidFill>
              </a:rPr>
              <a:t>      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  <p:cxnSp>
        <p:nvCxnSpPr>
          <p:cNvPr id="3145729" name="直接连接符 2"/>
          <p:cNvCxnSpPr>
            <a:cxnSpLocks/>
          </p:cNvCxnSpPr>
          <p:nvPr/>
        </p:nvCxnSpPr>
        <p:spPr>
          <a:xfrm>
            <a:off x="0" y="1072340"/>
            <a:ext cx="12190413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48582" name="TextBox 5"/>
          <p:cNvSpPr txBox="1"/>
          <p:nvPr/>
        </p:nvSpPr>
        <p:spPr>
          <a:xfrm>
            <a:off x="1066650" y="257494"/>
            <a:ext cx="8873668" cy="574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1746"/>
                </a:solidFill>
              </a:rPr>
              <a:t>欢迎关注  </a:t>
            </a:r>
            <a:endParaRPr lang="zh-CN" altLang="en-US"/>
          </a:p>
        </p:txBody>
      </p:sp>
      <p:sp>
        <p:nvSpPr>
          <p:cNvPr id="1048583" name="TextBox 6"/>
          <p:cNvSpPr txBox="1"/>
          <p:nvPr/>
        </p:nvSpPr>
        <p:spPr>
          <a:xfrm>
            <a:off x="1907205" y="1720913"/>
            <a:ext cx="932263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3600" dirty="0" smtClean="0">
                <a:solidFill>
                  <a:srgbClr val="001746"/>
                </a:solidFill>
              </a:rPr>
              <a:t>微信公众号：</a:t>
            </a:r>
            <a:r>
              <a:rPr lang="en-US" altLang="zh-CN" sz="3600" dirty="0" smtClean="0">
                <a:solidFill>
                  <a:srgbClr val="001746"/>
                </a:solidFill>
              </a:rPr>
              <a:t>JLUGlobal </a:t>
            </a:r>
            <a:endParaRPr lang="zh-CN" altLang="en-US" sz="3600" dirty="0" smtClean="0">
              <a:solidFill>
                <a:srgbClr val="001746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600" dirty="0" smtClean="0">
                <a:solidFill>
                  <a:srgbClr val="001746"/>
                </a:solidFill>
              </a:rPr>
              <a:t>QQ</a:t>
            </a:r>
            <a:r>
              <a:rPr lang="zh-CN" altLang="en-US" sz="3600" dirty="0" smtClean="0">
                <a:solidFill>
                  <a:srgbClr val="001746"/>
                </a:solidFill>
              </a:rPr>
              <a:t>：</a:t>
            </a:r>
            <a:r>
              <a:rPr lang="en-US" altLang="zh-CN" sz="3600" dirty="0" smtClean="0">
                <a:solidFill>
                  <a:srgbClr val="001746"/>
                </a:solidFill>
              </a:rPr>
              <a:t>83303314</a:t>
            </a:r>
            <a:endParaRPr lang="zh-CN" altLang="en-US" sz="3600" dirty="0" smtClean="0">
              <a:solidFill>
                <a:srgbClr val="001746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600" dirty="0" smtClean="0">
                <a:solidFill>
                  <a:srgbClr val="001746"/>
                </a:solidFill>
              </a:rPr>
              <a:t>Email</a:t>
            </a:r>
            <a:r>
              <a:rPr lang="en-US" altLang="zh-CN" sz="3600" dirty="0" smtClean="0">
                <a:solidFill>
                  <a:srgbClr val="001746"/>
                </a:solidFill>
              </a:rPr>
              <a:t>: </a:t>
            </a:r>
            <a:r>
              <a:rPr lang="en-US" altLang="zh-CN" sz="3600" dirty="0" err="1" smtClean="0">
                <a:solidFill>
                  <a:srgbClr val="001746"/>
                </a:solidFill>
              </a:rPr>
              <a:t>gczhang</a:t>
            </a:r>
            <a:r>
              <a:rPr lang="en-US" altLang="zh-CN" sz="3600" dirty="0" err="1" smtClean="0">
                <a:solidFill>
                  <a:srgbClr val="001746"/>
                </a:solidFill>
              </a:rPr>
              <a:t>@jlu.edu.cn</a:t>
            </a:r>
            <a:endParaRPr lang="zh-CN" altLang="en-US" sz="3600" dirty="0" smtClean="0">
              <a:solidFill>
                <a:srgbClr val="001746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600" dirty="0" smtClean="0">
                <a:solidFill>
                  <a:srgbClr val="001746"/>
                </a:solidFill>
              </a:rPr>
              <a:t>微信：</a:t>
            </a:r>
            <a:r>
              <a:rPr lang="en-US" altLang="zh-CN" sz="3600" dirty="0" smtClean="0">
                <a:solidFill>
                  <a:srgbClr val="001746"/>
                </a:solidFill>
              </a:rPr>
              <a:t>jlugczhang</a:t>
            </a:r>
            <a:endParaRPr lang="zh-CN" altLang="en-US" sz="3600" dirty="0" smtClean="0">
              <a:solidFill>
                <a:srgbClr val="001746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3600" dirty="0" smtClean="0">
              <a:solidFill>
                <a:srgbClr val="001746"/>
              </a:solidFill>
            </a:endParaRPr>
          </a:p>
        </p:txBody>
      </p:sp>
      <p:pic>
        <p:nvPicPr>
          <p:cNvPr id="2097153" name="图片 8" descr="jd-xh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672" y="215084"/>
            <a:ext cx="761984" cy="76198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5" descr="jd-xh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216" y="858026"/>
            <a:ext cx="3246668" cy="3246668"/>
          </a:xfrm>
          <a:prstGeom prst="rect">
            <a:avLst/>
          </a:prstGeom>
        </p:spPr>
      </p:pic>
      <p:sp>
        <p:nvSpPr>
          <p:cNvPr id="1048576" name="任意多边形 7"/>
          <p:cNvSpPr/>
          <p:nvPr/>
        </p:nvSpPr>
        <p:spPr>
          <a:xfrm>
            <a:off x="1045" y="3712017"/>
            <a:ext cx="12190413" cy="3147571"/>
          </a:xfrm>
          <a:custGeom>
            <a:avLst/>
            <a:gdLst>
              <a:gd name="connsiteX0" fmla="*/ 0 w 12190413"/>
              <a:gd name="connsiteY0" fmla="*/ 0 h 2996506"/>
              <a:gd name="connsiteX1" fmla="*/ 4660834 w 12190413"/>
              <a:gd name="connsiteY1" fmla="*/ 0 h 2996506"/>
              <a:gd name="connsiteX2" fmla="*/ 4678176 w 12190413"/>
              <a:gd name="connsiteY2" fmla="*/ 19081 h 2996506"/>
              <a:gd name="connsiteX3" fmla="*/ 6095206 w 12190413"/>
              <a:gd name="connsiteY3" fmla="*/ 606034 h 2996506"/>
              <a:gd name="connsiteX4" fmla="*/ 7512236 w 12190413"/>
              <a:gd name="connsiteY4" fmla="*/ 19081 h 2996506"/>
              <a:gd name="connsiteX5" fmla="*/ 7529578 w 12190413"/>
              <a:gd name="connsiteY5" fmla="*/ 0 h 2996506"/>
              <a:gd name="connsiteX6" fmla="*/ 12190413 w 12190413"/>
              <a:gd name="connsiteY6" fmla="*/ 0 h 2996506"/>
              <a:gd name="connsiteX7" fmla="*/ 12190413 w 12190413"/>
              <a:gd name="connsiteY7" fmla="*/ 2996506 h 2996506"/>
              <a:gd name="connsiteX8" fmla="*/ 0 w 12190413"/>
              <a:gd name="connsiteY8" fmla="*/ 2996506 h 2996506"/>
              <a:gd name="connsiteX9" fmla="*/ 0 w 12190413"/>
              <a:gd name="connsiteY9" fmla="*/ 0 h 299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0413" h="2996506">
                <a:moveTo>
                  <a:pt x="0" y="0"/>
                </a:moveTo>
                <a:lnTo>
                  <a:pt x="4660834" y="0"/>
                </a:lnTo>
                <a:lnTo>
                  <a:pt x="4678176" y="19081"/>
                </a:lnTo>
                <a:cubicBezTo>
                  <a:pt x="5040826" y="381731"/>
                  <a:pt x="5541822" y="606034"/>
                  <a:pt x="6095206" y="606034"/>
                </a:cubicBezTo>
                <a:cubicBezTo>
                  <a:pt x="6648591" y="606034"/>
                  <a:pt x="7149586" y="381731"/>
                  <a:pt x="7512236" y="19081"/>
                </a:cubicBezTo>
                <a:lnTo>
                  <a:pt x="7529578" y="0"/>
                </a:lnTo>
                <a:lnTo>
                  <a:pt x="12190413" y="0"/>
                </a:lnTo>
                <a:lnTo>
                  <a:pt x="12190413" y="2996506"/>
                </a:lnTo>
                <a:lnTo>
                  <a:pt x="0" y="2996506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048577" name="矩形 11"/>
          <p:cNvSpPr/>
          <p:nvPr/>
        </p:nvSpPr>
        <p:spPr>
          <a:xfrm>
            <a:off x="5167118" y="4688716"/>
            <a:ext cx="1935481" cy="81534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zh-CN" altLang="en-US" sz="4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谢谢！</a:t>
            </a:r>
            <a:endParaRPr lang="zh-CN" altLang="en-US" sz="4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3145728" name="直接连接符 13"/>
          <p:cNvCxnSpPr>
            <a:cxnSpLocks/>
          </p:cNvCxnSpPr>
          <p:nvPr/>
        </p:nvCxnSpPr>
        <p:spPr>
          <a:xfrm>
            <a:off x="2242323" y="5856663"/>
            <a:ext cx="808455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矩形 4"/>
          <p:cNvSpPr/>
          <p:nvPr/>
        </p:nvSpPr>
        <p:spPr>
          <a:xfrm>
            <a:off x="1808926" y="1500968"/>
            <a:ext cx="8572560" cy="840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C00000"/>
                </a:solidFill>
              </a:rPr>
              <a:t>      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  <p:cxnSp>
        <p:nvCxnSpPr>
          <p:cNvPr id="3145733" name="直接连接符 2"/>
          <p:cNvCxnSpPr>
            <a:cxnSpLocks/>
          </p:cNvCxnSpPr>
          <p:nvPr/>
        </p:nvCxnSpPr>
        <p:spPr>
          <a:xfrm>
            <a:off x="0" y="1072340"/>
            <a:ext cx="12190413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48597" name="TextBox 5"/>
          <p:cNvSpPr txBox="1"/>
          <p:nvPr/>
        </p:nvSpPr>
        <p:spPr>
          <a:xfrm>
            <a:off x="1066650" y="257494"/>
            <a:ext cx="6140513" cy="574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1746"/>
                </a:solidFill>
              </a:rPr>
              <a:t>战略背景：新机遇、新挑战  </a:t>
            </a:r>
            <a:endParaRPr lang="zh-CN" altLang="en-US"/>
          </a:p>
        </p:txBody>
      </p:sp>
      <p:sp>
        <p:nvSpPr>
          <p:cNvPr id="1048598" name="TextBox 6"/>
          <p:cNvSpPr txBox="1"/>
          <p:nvPr/>
        </p:nvSpPr>
        <p:spPr>
          <a:xfrm>
            <a:off x="1054646" y="1197546"/>
            <a:ext cx="10945216" cy="5873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1746"/>
                </a:solidFill>
              </a:rPr>
              <a:t>1.《</a:t>
            </a:r>
            <a:r>
              <a:rPr lang="zh-CN" altLang="en-US" sz="2800" dirty="0" smtClean="0">
                <a:solidFill>
                  <a:srgbClr val="001746"/>
                </a:solidFill>
              </a:rPr>
              <a:t>关于做好新时期教育对外开放工作的若干意见</a:t>
            </a:r>
            <a:r>
              <a:rPr lang="en-US" altLang="zh-CN" sz="2800" dirty="0" smtClean="0">
                <a:solidFill>
                  <a:srgbClr val="001746"/>
                </a:solidFill>
              </a:rPr>
              <a:t>》;</a:t>
            </a:r>
            <a:endParaRPr lang="zh-CN" altLang="en-US" sz="2800" dirty="0" smtClean="0">
              <a:solidFill>
                <a:srgbClr val="001746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1746"/>
                </a:solidFill>
              </a:rPr>
              <a:t>2.《</a:t>
            </a:r>
            <a:r>
              <a:rPr lang="zh-CN" altLang="en-US" sz="2800" dirty="0" smtClean="0">
                <a:solidFill>
                  <a:srgbClr val="001746"/>
                </a:solidFill>
              </a:rPr>
              <a:t>统筹推进世界一流大学和一流学科建设总体方案</a:t>
            </a:r>
            <a:r>
              <a:rPr lang="en-US" altLang="zh-CN" sz="2800" dirty="0" smtClean="0">
                <a:solidFill>
                  <a:srgbClr val="001746"/>
                </a:solidFill>
              </a:rPr>
              <a:t>》;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1746"/>
                </a:solidFill>
              </a:rPr>
              <a:t>3.《</a:t>
            </a:r>
            <a:r>
              <a:rPr lang="zh-CN" altLang="en-US" sz="2800" dirty="0" smtClean="0">
                <a:solidFill>
                  <a:srgbClr val="001746"/>
                </a:solidFill>
              </a:rPr>
              <a:t>推进共建“一带一路”愿景与行动</a:t>
            </a:r>
            <a:r>
              <a:rPr lang="en-US" altLang="zh-CN" sz="2800" dirty="0" smtClean="0">
                <a:solidFill>
                  <a:srgbClr val="001746"/>
                </a:solidFill>
              </a:rPr>
              <a:t>》</a:t>
            </a:r>
            <a:r>
              <a:rPr lang="zh-CN" altLang="en-US" sz="2800" dirty="0" smtClean="0">
                <a:solidFill>
                  <a:srgbClr val="001746"/>
                </a:solidFill>
              </a:rPr>
              <a:t>；</a:t>
            </a:r>
            <a:endParaRPr lang="en-US" altLang="zh-CN" sz="2800" dirty="0" smtClean="0">
              <a:solidFill>
                <a:srgbClr val="001746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1746"/>
                </a:solidFill>
              </a:rPr>
              <a:t>4.《</a:t>
            </a:r>
            <a:r>
              <a:rPr lang="zh-CN" altLang="en-US" sz="2800" dirty="0" smtClean="0">
                <a:solidFill>
                  <a:srgbClr val="001746"/>
                </a:solidFill>
              </a:rPr>
              <a:t>推进共建“一带一路”教育行动</a:t>
            </a:r>
            <a:r>
              <a:rPr lang="en-US" altLang="zh-CN" sz="2800" dirty="0" smtClean="0">
                <a:solidFill>
                  <a:srgbClr val="001746"/>
                </a:solidFill>
              </a:rPr>
              <a:t>》</a:t>
            </a:r>
            <a:r>
              <a:rPr lang="zh-CN" altLang="en-US" sz="2800" dirty="0" smtClean="0">
                <a:solidFill>
                  <a:srgbClr val="001746"/>
                </a:solidFill>
              </a:rPr>
              <a:t>；</a:t>
            </a:r>
            <a:endParaRPr lang="en-US" altLang="zh-CN" sz="2800" dirty="0" smtClean="0">
              <a:solidFill>
                <a:srgbClr val="001746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1746"/>
                </a:solidFill>
              </a:rPr>
              <a:t>5.</a:t>
            </a:r>
            <a:r>
              <a:rPr lang="zh-CN" altLang="en-US" sz="2800" dirty="0" smtClean="0">
                <a:solidFill>
                  <a:srgbClr val="001746"/>
                </a:solidFill>
              </a:rPr>
              <a:t>《关于深化人才发展体制机制改革的意见》；</a:t>
            </a:r>
            <a:endParaRPr lang="en-US" altLang="zh-CN" sz="2800" dirty="0" smtClean="0">
              <a:solidFill>
                <a:srgbClr val="001746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1746"/>
                </a:solidFill>
              </a:rPr>
              <a:t>6.</a:t>
            </a:r>
            <a:r>
              <a:rPr lang="zh-CN" altLang="en-US" sz="2800" dirty="0" smtClean="0">
                <a:solidFill>
                  <a:srgbClr val="001746"/>
                </a:solidFill>
              </a:rPr>
              <a:t>《国家创新驱动发展战略纲要》；</a:t>
            </a:r>
            <a:endParaRPr lang="en-US" altLang="zh-CN" sz="2800" dirty="0" smtClean="0">
              <a:solidFill>
                <a:srgbClr val="001746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1746"/>
                </a:solidFill>
              </a:rPr>
              <a:t>7.  </a:t>
            </a:r>
            <a:r>
              <a:rPr lang="zh-CN" altLang="en-US" sz="2800" dirty="0" smtClean="0">
                <a:solidFill>
                  <a:srgbClr val="001746"/>
                </a:solidFill>
              </a:rPr>
              <a:t>习近平总书记在“科技三会”上的讲话；</a:t>
            </a:r>
            <a:r>
              <a:rPr lang="en-US" altLang="zh-CN" sz="2800" dirty="0" smtClean="0">
                <a:solidFill>
                  <a:srgbClr val="001746"/>
                </a:solidFill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1746"/>
                </a:solidFill>
              </a:rPr>
              <a:t>8.  </a:t>
            </a:r>
            <a:r>
              <a:rPr lang="zh-CN" altLang="en-US" sz="2800" dirty="0" smtClean="0">
                <a:solidFill>
                  <a:srgbClr val="001746"/>
                </a:solidFill>
              </a:rPr>
              <a:t>习近平总书记和李克强总理在清华大学和北京大学调研时的讲话。</a:t>
            </a:r>
            <a:endParaRPr lang="en-US" altLang="zh-CN" sz="2800" dirty="0" smtClean="0">
              <a:solidFill>
                <a:srgbClr val="001746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800" dirty="0" smtClean="0">
              <a:solidFill>
                <a:srgbClr val="001746"/>
              </a:solidFill>
            </a:endParaRPr>
          </a:p>
        </p:txBody>
      </p:sp>
      <p:pic>
        <p:nvPicPr>
          <p:cNvPr id="2097157" name="图片 8" descr="jd-xh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672" y="215084"/>
            <a:ext cx="761984" cy="76198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4" name="直接连接符 2"/>
          <p:cNvCxnSpPr>
            <a:cxnSpLocks/>
          </p:cNvCxnSpPr>
          <p:nvPr/>
        </p:nvCxnSpPr>
        <p:spPr>
          <a:xfrm>
            <a:off x="14514" y="1060090"/>
            <a:ext cx="12190413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48599" name="TextBox 5"/>
          <p:cNvSpPr txBox="1"/>
          <p:nvPr/>
        </p:nvSpPr>
        <p:spPr>
          <a:xfrm>
            <a:off x="1164852" y="244112"/>
            <a:ext cx="6154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2060"/>
                </a:solidFill>
              </a:rPr>
              <a:t>若干意见：三项总体要求</a:t>
            </a:r>
            <a:endParaRPr lang="zh-CN" altLang="en-US" dirty="0"/>
          </a:p>
        </p:txBody>
      </p:sp>
      <p:grpSp>
        <p:nvGrpSpPr>
          <p:cNvPr id="41" name="组合 16"/>
          <p:cNvGrpSpPr/>
          <p:nvPr/>
        </p:nvGrpSpPr>
        <p:grpSpPr>
          <a:xfrm>
            <a:off x="1237422" y="1143778"/>
            <a:ext cx="11365973" cy="4920636"/>
            <a:chOff x="824440" y="1143778"/>
            <a:chExt cx="11365973" cy="4920636"/>
          </a:xfrm>
        </p:grpSpPr>
        <p:sp>
          <p:nvSpPr>
            <p:cNvPr id="1048600" name="TextBox 29"/>
            <p:cNvSpPr txBox="1"/>
            <p:nvPr/>
          </p:nvSpPr>
          <p:spPr>
            <a:xfrm>
              <a:off x="1523174" y="2858290"/>
              <a:ext cx="7215238" cy="701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en-US" altLang="zh-CN" sz="2300" dirty="0" smtClean="0">
                  <a:solidFill>
                    <a:srgbClr val="002060"/>
                  </a:solidFill>
                </a:rPr>
                <a:t>1. </a:t>
              </a:r>
              <a:r>
                <a:rPr lang="zh-CN" altLang="en-US" sz="2300" dirty="0" smtClean="0">
                  <a:solidFill>
                    <a:srgbClr val="002060"/>
                  </a:solidFill>
                </a:rPr>
                <a:t>围绕中心、服务大局；</a:t>
              </a:r>
              <a:r>
                <a:rPr lang="en-US" altLang="zh-CN" sz="2300" dirty="0" smtClean="0">
                  <a:solidFill>
                    <a:srgbClr val="002060"/>
                  </a:solidFill>
                </a:rPr>
                <a:t>2. </a:t>
              </a:r>
              <a:r>
                <a:rPr lang="zh-CN" altLang="en-US" sz="2300" dirty="0" smtClean="0">
                  <a:solidFill>
                    <a:srgbClr val="002060"/>
                  </a:solidFill>
                </a:rPr>
                <a:t>以我为主、兼容并蓄；</a:t>
              </a:r>
              <a:endParaRPr lang="en-US" altLang="zh-CN" sz="2300" dirty="0" smtClean="0">
                <a:solidFill>
                  <a:srgbClr val="002060"/>
                </a:solidFill>
              </a:endParaRPr>
            </a:p>
            <a:p>
              <a:pPr marL="457200" indent="-457200"/>
              <a:r>
                <a:rPr lang="en-US" altLang="zh-CN" sz="2300" dirty="0" smtClean="0">
                  <a:solidFill>
                    <a:srgbClr val="002060"/>
                  </a:solidFill>
                </a:rPr>
                <a:t>3. </a:t>
              </a:r>
              <a:r>
                <a:rPr lang="zh-CN" altLang="en-US" sz="2300" dirty="0" smtClean="0">
                  <a:solidFill>
                    <a:srgbClr val="002060"/>
                  </a:solidFill>
                </a:rPr>
                <a:t>提升水平、内涵发展；</a:t>
              </a:r>
              <a:r>
                <a:rPr lang="en-US" altLang="zh-CN" sz="2300" dirty="0" smtClean="0">
                  <a:solidFill>
                    <a:srgbClr val="002060"/>
                  </a:solidFill>
                </a:rPr>
                <a:t>4. </a:t>
              </a:r>
              <a:r>
                <a:rPr lang="zh-CN" altLang="en-US" sz="2300" dirty="0" smtClean="0">
                  <a:solidFill>
                    <a:srgbClr val="002060"/>
                  </a:solidFill>
                </a:rPr>
                <a:t>平等合作、保障安全。</a:t>
              </a:r>
              <a:endParaRPr lang="en-US" altLang="zh-CN" sz="2300" dirty="0" smtClean="0">
                <a:solidFill>
                  <a:srgbClr val="002060"/>
                </a:solidFill>
              </a:endParaRPr>
            </a:p>
          </p:txBody>
        </p:sp>
        <p:grpSp>
          <p:nvGrpSpPr>
            <p:cNvPr id="42" name="组合 32"/>
            <p:cNvGrpSpPr/>
            <p:nvPr/>
          </p:nvGrpSpPr>
          <p:grpSpPr>
            <a:xfrm>
              <a:off x="851204" y="3644108"/>
              <a:ext cx="11339209" cy="2420306"/>
              <a:chOff x="851203" y="3786984"/>
              <a:chExt cx="11339209" cy="2420306"/>
            </a:xfrm>
          </p:grpSpPr>
          <p:sp>
            <p:nvSpPr>
              <p:cNvPr id="1048601" name="Freeform 46"/>
              <p:cNvSpPr>
                <a:spLocks noEditPoints="1"/>
              </p:cNvSpPr>
              <p:nvPr/>
            </p:nvSpPr>
            <p:spPr bwMode="auto">
              <a:xfrm>
                <a:off x="851203" y="3858422"/>
                <a:ext cx="428628" cy="428628"/>
              </a:xfrm>
              <a:custGeom>
                <a:avLst/>
                <a:gdLst/>
                <a:ahLst/>
                <a:cxnLst>
                  <a:cxn ang="0">
                    <a:pos x="55" y="44"/>
                  </a:cxn>
                  <a:cxn ang="0">
                    <a:pos x="44" y="55"/>
                  </a:cxn>
                  <a:cxn ang="0">
                    <a:pos x="10" y="55"/>
                  </a:cxn>
                  <a:cxn ang="0">
                    <a:pos x="0" y="44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44" y="0"/>
                  </a:cxn>
                  <a:cxn ang="0">
                    <a:pos x="55" y="10"/>
                  </a:cxn>
                  <a:cxn ang="0">
                    <a:pos x="55" y="44"/>
                  </a:cxn>
                  <a:cxn ang="0">
                    <a:pos x="46" y="20"/>
                  </a:cxn>
                  <a:cxn ang="0">
                    <a:pos x="46" y="17"/>
                  </a:cxn>
                  <a:cxn ang="0">
                    <a:pos x="42" y="13"/>
                  </a:cxn>
                  <a:cxn ang="0">
                    <a:pos x="39" y="13"/>
                  </a:cxn>
                  <a:cxn ang="0">
                    <a:pos x="23" y="3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8" y="26"/>
                  </a:cxn>
                  <a:cxn ang="0">
                    <a:pos x="8" y="29"/>
                  </a:cxn>
                  <a:cxn ang="0">
                    <a:pos x="21" y="42"/>
                  </a:cxn>
                  <a:cxn ang="0">
                    <a:pos x="24" y="42"/>
                  </a:cxn>
                  <a:cxn ang="0">
                    <a:pos x="46" y="20"/>
                  </a:cxn>
                </a:cxnLst>
                <a:rect l="0" t="0" r="r" b="b"/>
                <a:pathLst>
                  <a:path w="55" h="55">
                    <a:moveTo>
                      <a:pt x="55" y="44"/>
                    </a:moveTo>
                    <a:cubicBezTo>
                      <a:pt x="55" y="50"/>
                      <a:pt x="50" y="55"/>
                      <a:pt x="44" y="55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4" y="55"/>
                      <a:pt x="0" y="50"/>
                      <a:pt x="0" y="4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0" y="0"/>
                      <a:pt x="55" y="5"/>
                      <a:pt x="55" y="10"/>
                    </a:cubicBezTo>
                    <a:lnTo>
                      <a:pt x="55" y="44"/>
                    </a:lnTo>
                    <a:close/>
                    <a:moveTo>
                      <a:pt x="46" y="20"/>
                    </a:moveTo>
                    <a:cubicBezTo>
                      <a:pt x="47" y="19"/>
                      <a:pt x="47" y="17"/>
                      <a:pt x="46" y="17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2"/>
                      <a:pt x="40" y="12"/>
                      <a:pt x="39" y="13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1"/>
                      <a:pt x="13" y="21"/>
                      <a:pt x="12" y="22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7" y="27"/>
                      <a:pt x="7" y="28"/>
                      <a:pt x="8" y="29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2" y="43"/>
                      <a:pt x="23" y="43"/>
                      <a:pt x="24" y="42"/>
                    </a:cubicBezTo>
                    <a:lnTo>
                      <a:pt x="46" y="20"/>
                    </a:lnTo>
                    <a:close/>
                  </a:path>
                </a:pathLst>
              </a:custGeom>
              <a:solidFill>
                <a:srgbClr val="00206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375467"/>
                <a:endParaRPr lang="en-US" sz="2667">
                  <a:solidFill>
                    <a:srgbClr val="262626"/>
                  </a:solidFill>
                </a:endParaRPr>
              </a:p>
            </p:txBody>
          </p:sp>
          <p:sp>
            <p:nvSpPr>
              <p:cNvPr id="1048602" name="TextBox 24"/>
              <p:cNvSpPr txBox="1"/>
              <p:nvPr/>
            </p:nvSpPr>
            <p:spPr>
              <a:xfrm>
                <a:off x="1523173" y="3786984"/>
                <a:ext cx="3571900" cy="459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700" b="1" dirty="0" smtClean="0">
                    <a:solidFill>
                      <a:srgbClr val="002060"/>
                    </a:solidFill>
                  </a:rPr>
                  <a:t>六项工作目标</a:t>
                </a:r>
              </a:p>
            </p:txBody>
          </p:sp>
          <p:sp>
            <p:nvSpPr>
              <p:cNvPr id="1048603" name="TextBox 31"/>
              <p:cNvSpPr txBox="1"/>
              <p:nvPr/>
            </p:nvSpPr>
            <p:spPr>
              <a:xfrm>
                <a:off x="1523173" y="4287050"/>
                <a:ext cx="10667239" cy="1920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/>
                <a:r>
                  <a:rPr lang="en-US" altLang="zh-CN" sz="2300" dirty="0" smtClean="0">
                    <a:solidFill>
                      <a:srgbClr val="002060"/>
                    </a:solidFill>
                  </a:rPr>
                  <a:t>1. </a:t>
                </a:r>
                <a:r>
                  <a:rPr lang="zh-CN" altLang="en-US" sz="2300" dirty="0" smtClean="0">
                    <a:solidFill>
                      <a:srgbClr val="002060"/>
                    </a:solidFill>
                  </a:rPr>
                  <a:t>出国留学服务体系基本健全；</a:t>
                </a:r>
                <a:endParaRPr lang="en-US" altLang="zh-CN" sz="2300" dirty="0" smtClean="0">
                  <a:solidFill>
                    <a:srgbClr val="002060"/>
                  </a:solidFill>
                </a:endParaRPr>
              </a:p>
              <a:p>
                <a:pPr marL="457200" indent="-457200"/>
                <a:r>
                  <a:rPr lang="en-US" altLang="zh-CN" sz="2300" dirty="0" smtClean="0">
                    <a:solidFill>
                      <a:srgbClr val="002060"/>
                    </a:solidFill>
                  </a:rPr>
                  <a:t>2. </a:t>
                </a:r>
                <a:r>
                  <a:rPr lang="zh-CN" altLang="en-US" sz="2300" dirty="0" smtClean="0">
                    <a:solidFill>
                      <a:srgbClr val="002060"/>
                    </a:solidFill>
                  </a:rPr>
                  <a:t>来华留学质量显著提高；</a:t>
                </a:r>
                <a:endParaRPr lang="en-US" altLang="zh-CN" sz="2300" dirty="0" smtClean="0">
                  <a:solidFill>
                    <a:srgbClr val="002060"/>
                  </a:solidFill>
                </a:endParaRPr>
              </a:p>
              <a:p>
                <a:pPr marL="457200" indent="-457200"/>
                <a:r>
                  <a:rPr lang="en-US" altLang="zh-CN" sz="2300" dirty="0" smtClean="0">
                    <a:solidFill>
                      <a:srgbClr val="002060"/>
                    </a:solidFill>
                  </a:rPr>
                  <a:t>3. </a:t>
                </a:r>
                <a:r>
                  <a:rPr lang="zh-CN" altLang="en-US" sz="2300" dirty="0" smtClean="0">
                    <a:solidFill>
                      <a:srgbClr val="002060"/>
                    </a:solidFill>
                  </a:rPr>
                  <a:t>涉外办学效益明显提升；       </a:t>
                </a:r>
                <a:endParaRPr lang="en-US" altLang="zh-CN" sz="2300" dirty="0" smtClean="0">
                  <a:solidFill>
                    <a:srgbClr val="002060"/>
                  </a:solidFill>
                </a:endParaRPr>
              </a:p>
              <a:p>
                <a:pPr marL="457200" indent="-457200"/>
                <a:r>
                  <a:rPr lang="en-US" altLang="zh-CN" sz="2300" dirty="0" smtClean="0">
                    <a:solidFill>
                      <a:srgbClr val="002060"/>
                    </a:solidFill>
                  </a:rPr>
                  <a:t>4. </a:t>
                </a:r>
                <a:r>
                  <a:rPr lang="zh-CN" altLang="en-US" sz="2300" dirty="0" smtClean="0">
                    <a:solidFill>
                      <a:srgbClr val="002060"/>
                    </a:solidFill>
                  </a:rPr>
                  <a:t>双边多边教育合作广度和深度有效拓展；</a:t>
                </a:r>
                <a:endParaRPr lang="en-US" altLang="zh-CN" sz="2300" dirty="0" smtClean="0">
                  <a:solidFill>
                    <a:srgbClr val="002060"/>
                  </a:solidFill>
                </a:endParaRPr>
              </a:p>
              <a:p>
                <a:pPr marL="457200" indent="-457200"/>
                <a:r>
                  <a:rPr lang="en-US" altLang="zh-CN" sz="2300" dirty="0" smtClean="0">
                    <a:solidFill>
                      <a:srgbClr val="002060"/>
                    </a:solidFill>
                  </a:rPr>
                  <a:t>5. </a:t>
                </a:r>
                <a:r>
                  <a:rPr lang="zh-CN" altLang="en-US" sz="2300" dirty="0" smtClean="0">
                    <a:solidFill>
                      <a:srgbClr val="002060"/>
                    </a:solidFill>
                  </a:rPr>
                  <a:t>参与教育领域国际规则制定能力大幅提升；</a:t>
                </a:r>
                <a:endParaRPr lang="en-US" altLang="zh-CN" sz="2300" dirty="0" smtClean="0">
                  <a:solidFill>
                    <a:srgbClr val="002060"/>
                  </a:solidFill>
                </a:endParaRPr>
              </a:p>
              <a:p>
                <a:pPr marL="457200" indent="-457200"/>
                <a:r>
                  <a:rPr lang="en-US" altLang="zh-CN" sz="2300" dirty="0" smtClean="0">
                    <a:solidFill>
                      <a:srgbClr val="002060"/>
                    </a:solidFill>
                  </a:rPr>
                  <a:t>6. </a:t>
                </a:r>
                <a:r>
                  <a:rPr lang="zh-CN" altLang="en-US" sz="2300" dirty="0" smtClean="0">
                    <a:solidFill>
                      <a:srgbClr val="002060"/>
                    </a:solidFill>
                  </a:rPr>
                  <a:t>教育对外开放规范化、法治化水平显著提高。</a:t>
                </a:r>
                <a:endParaRPr lang="en-US" altLang="zh-CN" sz="2300" dirty="0" smtClean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3" name="组合 34"/>
            <p:cNvGrpSpPr/>
            <p:nvPr/>
          </p:nvGrpSpPr>
          <p:grpSpPr>
            <a:xfrm>
              <a:off x="835558" y="2286786"/>
              <a:ext cx="4143404" cy="500066"/>
              <a:chOff x="808794" y="2286786"/>
              <a:chExt cx="4143404" cy="500066"/>
            </a:xfrm>
          </p:grpSpPr>
          <p:sp>
            <p:nvSpPr>
              <p:cNvPr id="1048604" name="TextBox 23"/>
              <p:cNvSpPr txBox="1"/>
              <p:nvPr/>
            </p:nvSpPr>
            <p:spPr>
              <a:xfrm>
                <a:off x="1523174" y="2286786"/>
                <a:ext cx="3429024" cy="459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700" b="1" dirty="0" smtClean="0">
                    <a:solidFill>
                      <a:srgbClr val="002060"/>
                    </a:solidFill>
                  </a:rPr>
                  <a:t>四项工作原则</a:t>
                </a:r>
              </a:p>
            </p:txBody>
          </p:sp>
          <p:sp>
            <p:nvSpPr>
              <p:cNvPr id="1048605" name="Freeform 46"/>
              <p:cNvSpPr>
                <a:spLocks noEditPoints="1"/>
              </p:cNvSpPr>
              <p:nvPr/>
            </p:nvSpPr>
            <p:spPr bwMode="auto">
              <a:xfrm>
                <a:off x="808794" y="2358224"/>
                <a:ext cx="428628" cy="428628"/>
              </a:xfrm>
              <a:custGeom>
                <a:avLst/>
                <a:gdLst/>
                <a:ahLst/>
                <a:cxnLst>
                  <a:cxn ang="0">
                    <a:pos x="55" y="44"/>
                  </a:cxn>
                  <a:cxn ang="0">
                    <a:pos x="44" y="55"/>
                  </a:cxn>
                  <a:cxn ang="0">
                    <a:pos x="10" y="55"/>
                  </a:cxn>
                  <a:cxn ang="0">
                    <a:pos x="0" y="44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44" y="0"/>
                  </a:cxn>
                  <a:cxn ang="0">
                    <a:pos x="55" y="10"/>
                  </a:cxn>
                  <a:cxn ang="0">
                    <a:pos x="55" y="44"/>
                  </a:cxn>
                  <a:cxn ang="0">
                    <a:pos x="46" y="20"/>
                  </a:cxn>
                  <a:cxn ang="0">
                    <a:pos x="46" y="17"/>
                  </a:cxn>
                  <a:cxn ang="0">
                    <a:pos x="42" y="13"/>
                  </a:cxn>
                  <a:cxn ang="0">
                    <a:pos x="39" y="13"/>
                  </a:cxn>
                  <a:cxn ang="0">
                    <a:pos x="23" y="3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8" y="26"/>
                  </a:cxn>
                  <a:cxn ang="0">
                    <a:pos x="8" y="29"/>
                  </a:cxn>
                  <a:cxn ang="0">
                    <a:pos x="21" y="42"/>
                  </a:cxn>
                  <a:cxn ang="0">
                    <a:pos x="24" y="42"/>
                  </a:cxn>
                  <a:cxn ang="0">
                    <a:pos x="46" y="20"/>
                  </a:cxn>
                </a:cxnLst>
                <a:rect l="0" t="0" r="r" b="b"/>
                <a:pathLst>
                  <a:path w="55" h="55">
                    <a:moveTo>
                      <a:pt x="55" y="44"/>
                    </a:moveTo>
                    <a:cubicBezTo>
                      <a:pt x="55" y="50"/>
                      <a:pt x="50" y="55"/>
                      <a:pt x="44" y="55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4" y="55"/>
                      <a:pt x="0" y="50"/>
                      <a:pt x="0" y="4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0" y="0"/>
                      <a:pt x="55" y="5"/>
                      <a:pt x="55" y="10"/>
                    </a:cubicBezTo>
                    <a:lnTo>
                      <a:pt x="55" y="44"/>
                    </a:lnTo>
                    <a:close/>
                    <a:moveTo>
                      <a:pt x="46" y="20"/>
                    </a:moveTo>
                    <a:cubicBezTo>
                      <a:pt x="47" y="19"/>
                      <a:pt x="47" y="17"/>
                      <a:pt x="46" y="17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2"/>
                      <a:pt x="40" y="12"/>
                      <a:pt x="39" y="13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1"/>
                      <a:pt x="13" y="21"/>
                      <a:pt x="12" y="22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7" y="27"/>
                      <a:pt x="7" y="28"/>
                      <a:pt x="8" y="29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2" y="43"/>
                      <a:pt x="23" y="43"/>
                      <a:pt x="24" y="42"/>
                    </a:cubicBezTo>
                    <a:lnTo>
                      <a:pt x="46" y="20"/>
                    </a:lnTo>
                    <a:close/>
                  </a:path>
                </a:pathLst>
              </a:custGeom>
              <a:solidFill>
                <a:srgbClr val="00206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375467"/>
                <a:endParaRPr lang="en-US" sz="2667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44" name="组合 36"/>
            <p:cNvGrpSpPr/>
            <p:nvPr/>
          </p:nvGrpSpPr>
          <p:grpSpPr>
            <a:xfrm>
              <a:off x="824440" y="1143778"/>
              <a:ext cx="9644130" cy="967744"/>
              <a:chOff x="824440" y="1143778"/>
              <a:chExt cx="9644130" cy="967744"/>
            </a:xfrm>
          </p:grpSpPr>
          <p:grpSp>
            <p:nvGrpSpPr>
              <p:cNvPr id="45" name="组合 27"/>
              <p:cNvGrpSpPr/>
              <p:nvPr/>
            </p:nvGrpSpPr>
            <p:grpSpPr>
              <a:xfrm>
                <a:off x="1523174" y="1143778"/>
                <a:ext cx="8945396" cy="967744"/>
                <a:chOff x="1594612" y="1358092"/>
                <a:chExt cx="8945396" cy="967744"/>
              </a:xfrm>
            </p:grpSpPr>
            <p:sp>
              <p:nvSpPr>
                <p:cNvPr id="1048606" name="TextBox 20"/>
                <p:cNvSpPr txBox="1"/>
                <p:nvPr/>
              </p:nvSpPr>
              <p:spPr>
                <a:xfrm>
                  <a:off x="1594612" y="1358092"/>
                  <a:ext cx="4929222" cy="4597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700" b="1" dirty="0" smtClean="0">
                      <a:solidFill>
                        <a:srgbClr val="002060"/>
                      </a:solidFill>
                    </a:rPr>
                    <a:t>一个指导思想</a:t>
                  </a:r>
                  <a:endParaRPr lang="zh-CN" altLang="en-US" sz="27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048607" name="TextBox 25"/>
                <p:cNvSpPr txBox="1"/>
                <p:nvPr/>
              </p:nvSpPr>
              <p:spPr>
                <a:xfrm>
                  <a:off x="1610258" y="1929596"/>
                  <a:ext cx="8929750" cy="3962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300" dirty="0" smtClean="0">
                      <a:solidFill>
                        <a:srgbClr val="002060"/>
                      </a:solidFill>
                    </a:rPr>
                    <a:t>要以坚持扩大开放，做强中国教育，推进人文交流为着力点。</a:t>
                  </a:r>
                  <a:endParaRPr lang="zh-CN" altLang="en-US" sz="2300" dirty="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1048608" name="Freeform 46"/>
              <p:cNvSpPr>
                <a:spLocks noEditPoints="1"/>
              </p:cNvSpPr>
              <p:nvPr/>
            </p:nvSpPr>
            <p:spPr bwMode="auto">
              <a:xfrm>
                <a:off x="824440" y="1214084"/>
                <a:ext cx="428628" cy="428628"/>
              </a:xfrm>
              <a:custGeom>
                <a:avLst/>
                <a:gdLst/>
                <a:ahLst/>
                <a:cxnLst>
                  <a:cxn ang="0">
                    <a:pos x="55" y="44"/>
                  </a:cxn>
                  <a:cxn ang="0">
                    <a:pos x="44" y="55"/>
                  </a:cxn>
                  <a:cxn ang="0">
                    <a:pos x="10" y="55"/>
                  </a:cxn>
                  <a:cxn ang="0">
                    <a:pos x="0" y="44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44" y="0"/>
                  </a:cxn>
                  <a:cxn ang="0">
                    <a:pos x="55" y="10"/>
                  </a:cxn>
                  <a:cxn ang="0">
                    <a:pos x="55" y="44"/>
                  </a:cxn>
                  <a:cxn ang="0">
                    <a:pos x="46" y="20"/>
                  </a:cxn>
                  <a:cxn ang="0">
                    <a:pos x="46" y="17"/>
                  </a:cxn>
                  <a:cxn ang="0">
                    <a:pos x="42" y="13"/>
                  </a:cxn>
                  <a:cxn ang="0">
                    <a:pos x="39" y="13"/>
                  </a:cxn>
                  <a:cxn ang="0">
                    <a:pos x="23" y="3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8" y="26"/>
                  </a:cxn>
                  <a:cxn ang="0">
                    <a:pos x="8" y="29"/>
                  </a:cxn>
                  <a:cxn ang="0">
                    <a:pos x="21" y="42"/>
                  </a:cxn>
                  <a:cxn ang="0">
                    <a:pos x="24" y="42"/>
                  </a:cxn>
                  <a:cxn ang="0">
                    <a:pos x="46" y="20"/>
                  </a:cxn>
                </a:cxnLst>
                <a:rect l="0" t="0" r="r" b="b"/>
                <a:pathLst>
                  <a:path w="55" h="55">
                    <a:moveTo>
                      <a:pt x="55" y="44"/>
                    </a:moveTo>
                    <a:cubicBezTo>
                      <a:pt x="55" y="50"/>
                      <a:pt x="50" y="55"/>
                      <a:pt x="44" y="55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4" y="55"/>
                      <a:pt x="0" y="50"/>
                      <a:pt x="0" y="4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0" y="0"/>
                      <a:pt x="55" y="5"/>
                      <a:pt x="55" y="10"/>
                    </a:cubicBezTo>
                    <a:lnTo>
                      <a:pt x="55" y="44"/>
                    </a:lnTo>
                    <a:close/>
                    <a:moveTo>
                      <a:pt x="46" y="20"/>
                    </a:moveTo>
                    <a:cubicBezTo>
                      <a:pt x="47" y="19"/>
                      <a:pt x="47" y="17"/>
                      <a:pt x="46" y="17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2"/>
                      <a:pt x="40" y="12"/>
                      <a:pt x="39" y="13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1"/>
                      <a:pt x="13" y="21"/>
                      <a:pt x="12" y="22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7" y="27"/>
                      <a:pt x="7" y="28"/>
                      <a:pt x="8" y="29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2" y="43"/>
                      <a:pt x="23" y="43"/>
                      <a:pt x="24" y="42"/>
                    </a:cubicBezTo>
                    <a:lnTo>
                      <a:pt x="46" y="20"/>
                    </a:lnTo>
                    <a:close/>
                  </a:path>
                </a:pathLst>
              </a:custGeom>
              <a:solidFill>
                <a:srgbClr val="00206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375467"/>
                <a:endParaRPr lang="en-US" sz="2667" dirty="0">
                  <a:solidFill>
                    <a:srgbClr val="002060"/>
                  </a:solidFill>
                </a:endParaRPr>
              </a:p>
            </p:txBody>
          </p:sp>
        </p:grpSp>
      </p:grpSp>
      <p:pic>
        <p:nvPicPr>
          <p:cNvPr id="2097158" name="图片 18" descr="jd-xh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672" y="215084"/>
            <a:ext cx="761984" cy="76198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5" name="直接连接符 2"/>
          <p:cNvCxnSpPr>
            <a:cxnSpLocks/>
          </p:cNvCxnSpPr>
          <p:nvPr/>
        </p:nvCxnSpPr>
        <p:spPr>
          <a:xfrm>
            <a:off x="0" y="1103632"/>
            <a:ext cx="12190413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48609" name="TextBox 5"/>
          <p:cNvSpPr txBox="1"/>
          <p:nvPr/>
        </p:nvSpPr>
        <p:spPr>
          <a:xfrm>
            <a:off x="1094546" y="301036"/>
            <a:ext cx="5936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2060"/>
                </a:solidFill>
              </a:rPr>
              <a:t>若干意见：六项重点工作</a:t>
            </a:r>
            <a:endParaRPr lang="zh-CN" altLang="en-US" dirty="0"/>
          </a:p>
        </p:txBody>
      </p:sp>
      <p:grpSp>
        <p:nvGrpSpPr>
          <p:cNvPr id="47" name="组合 65"/>
          <p:cNvGrpSpPr/>
          <p:nvPr/>
        </p:nvGrpSpPr>
        <p:grpSpPr>
          <a:xfrm>
            <a:off x="1165984" y="1143778"/>
            <a:ext cx="10358510" cy="4687278"/>
            <a:chOff x="1165984" y="1143778"/>
            <a:chExt cx="10358510" cy="4687278"/>
          </a:xfrm>
        </p:grpSpPr>
        <p:sp>
          <p:nvSpPr>
            <p:cNvPr id="1048610" name="TextBox 16"/>
            <p:cNvSpPr txBox="1"/>
            <p:nvPr/>
          </p:nvSpPr>
          <p:spPr>
            <a:xfrm>
              <a:off x="1737488" y="1429530"/>
              <a:ext cx="3357586" cy="1043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AutoNum type="arabicPeriod"/>
              </a:pPr>
              <a:r>
                <a:rPr lang="zh-CN" altLang="en-US" dirty="0" smtClean="0">
                  <a:solidFill>
                    <a:srgbClr val="002060"/>
                  </a:solidFill>
                </a:rPr>
                <a:t>加快留学事业发展，提高留学教育质量；</a:t>
              </a:r>
              <a:endParaRPr lang="en-US" altLang="zh-CN" dirty="0" smtClean="0">
                <a:solidFill>
                  <a:srgbClr val="002060"/>
                </a:solidFill>
              </a:endParaRPr>
            </a:p>
            <a:p>
              <a:pPr marL="457200" indent="-457200">
                <a:buAutoNum type="arabicPeriod"/>
              </a:pPr>
              <a:endParaRPr lang="en-US" altLang="zh-CN" dirty="0" smtClean="0">
                <a:solidFill>
                  <a:srgbClr val="002060"/>
                </a:solidFill>
              </a:endParaRPr>
            </a:p>
          </p:txBody>
        </p:sp>
        <p:grpSp>
          <p:nvGrpSpPr>
            <p:cNvPr id="48" name="组合 58"/>
            <p:cNvGrpSpPr/>
            <p:nvPr/>
          </p:nvGrpSpPr>
          <p:grpSpPr>
            <a:xfrm>
              <a:off x="4094942" y="1143778"/>
              <a:ext cx="4136028" cy="4577656"/>
              <a:chOff x="4094942" y="1143778"/>
              <a:chExt cx="4136028" cy="4577656"/>
            </a:xfrm>
          </p:grpSpPr>
          <p:grpSp>
            <p:nvGrpSpPr>
              <p:cNvPr id="49" name="组合 4"/>
              <p:cNvGrpSpPr/>
              <p:nvPr/>
            </p:nvGrpSpPr>
            <p:grpSpPr>
              <a:xfrm>
                <a:off x="4094942" y="1143778"/>
                <a:ext cx="4136028" cy="4577656"/>
                <a:chOff x="1716577" y="789519"/>
                <a:chExt cx="4858260" cy="5377004"/>
              </a:xfrm>
              <a:effectLst>
                <a:reflection blurRad="6350" stA="52000" endA="300" endPos="23000" dir="5400000" sy="-100000" algn="bl" rotWithShape="0"/>
              </a:effectLst>
            </p:grpSpPr>
            <p:grpSp>
              <p:nvGrpSpPr>
                <p:cNvPr id="50" name="组合 38"/>
                <p:cNvGrpSpPr/>
                <p:nvPr/>
              </p:nvGrpSpPr>
              <p:grpSpPr>
                <a:xfrm>
                  <a:off x="1716577" y="1309588"/>
                  <a:ext cx="4858260" cy="4279652"/>
                  <a:chOff x="1594207" y="1221880"/>
                  <a:chExt cx="5103000" cy="4495244"/>
                </a:xfrm>
              </p:grpSpPr>
              <p:grpSp>
                <p:nvGrpSpPr>
                  <p:cNvPr id="51" name="组合 52"/>
                  <p:cNvGrpSpPr/>
                  <p:nvPr/>
                </p:nvGrpSpPr>
                <p:grpSpPr>
                  <a:xfrm>
                    <a:off x="2239974" y="1221880"/>
                    <a:ext cx="4457233" cy="4487464"/>
                    <a:chOff x="2239974" y="1221880"/>
                    <a:chExt cx="4457233" cy="4487464"/>
                  </a:xfrm>
                </p:grpSpPr>
                <p:sp>
                  <p:nvSpPr>
                    <p:cNvPr id="1048611" name="弦形 26"/>
                    <p:cNvSpPr/>
                    <p:nvPr/>
                  </p:nvSpPr>
                  <p:spPr>
                    <a:xfrm rot="7143286">
                      <a:off x="2657662" y="804192"/>
                      <a:ext cx="3415040" cy="4250416"/>
                    </a:xfrm>
                    <a:prstGeom prst="chord">
                      <a:avLst>
                        <a:gd name="adj1" fmla="val 7552040"/>
                        <a:gd name="adj2" fmla="val 14301149"/>
                      </a:avLst>
                    </a:prstGeom>
                    <a:gradFill flip="none" rotWithShape="1">
                      <a:gsLst>
                        <a:gs pos="417">
                          <a:schemeClr val="tx1">
                            <a:alpha val="75000"/>
                            <a:lumMod val="48000"/>
                            <a:lumOff val="52000"/>
                          </a:schemeClr>
                        </a:gs>
                        <a:gs pos="88000">
                          <a:schemeClr val="bg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48612" name="弦形 27"/>
                    <p:cNvSpPr/>
                    <p:nvPr/>
                  </p:nvSpPr>
                  <p:spPr>
                    <a:xfrm rot="10800000">
                      <a:off x="3059833" y="1266815"/>
                      <a:ext cx="3415040" cy="4250416"/>
                    </a:xfrm>
                    <a:prstGeom prst="chord">
                      <a:avLst>
                        <a:gd name="adj1" fmla="val 7552040"/>
                        <a:gd name="adj2" fmla="val 14301149"/>
                      </a:avLst>
                    </a:prstGeom>
                    <a:gradFill flip="none" rotWithShape="1">
                      <a:gsLst>
                        <a:gs pos="417">
                          <a:schemeClr val="tx1">
                            <a:alpha val="75000"/>
                            <a:lumMod val="48000"/>
                            <a:lumOff val="52000"/>
                          </a:schemeClr>
                        </a:gs>
                        <a:gs pos="88000">
                          <a:schemeClr val="bg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48613" name="弦形 28"/>
                    <p:cNvSpPr/>
                    <p:nvPr/>
                  </p:nvSpPr>
                  <p:spPr>
                    <a:xfrm rot="14221896">
                      <a:off x="2864479" y="1876616"/>
                      <a:ext cx="3415040" cy="4250416"/>
                    </a:xfrm>
                    <a:prstGeom prst="chord">
                      <a:avLst>
                        <a:gd name="adj1" fmla="val 7552040"/>
                        <a:gd name="adj2" fmla="val 14301149"/>
                      </a:avLst>
                    </a:prstGeom>
                    <a:gradFill flip="none" rotWithShape="1">
                      <a:gsLst>
                        <a:gs pos="417">
                          <a:schemeClr val="tx1">
                            <a:alpha val="75000"/>
                            <a:lumMod val="48000"/>
                            <a:lumOff val="52000"/>
                          </a:schemeClr>
                        </a:gs>
                        <a:gs pos="88000">
                          <a:schemeClr val="bg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52" name="组合 53"/>
                  <p:cNvGrpSpPr/>
                  <p:nvPr/>
                </p:nvGrpSpPr>
                <p:grpSpPr>
                  <a:xfrm flipH="1">
                    <a:off x="1594207" y="1229660"/>
                    <a:ext cx="4457233" cy="4487464"/>
                    <a:chOff x="2239974" y="1221880"/>
                    <a:chExt cx="4457233" cy="4487464"/>
                  </a:xfrm>
                </p:grpSpPr>
                <p:sp>
                  <p:nvSpPr>
                    <p:cNvPr id="1048614" name="弦形 23"/>
                    <p:cNvSpPr/>
                    <p:nvPr/>
                  </p:nvSpPr>
                  <p:spPr>
                    <a:xfrm rot="7143286">
                      <a:off x="2657662" y="804192"/>
                      <a:ext cx="3415040" cy="4250416"/>
                    </a:xfrm>
                    <a:prstGeom prst="chord">
                      <a:avLst>
                        <a:gd name="adj1" fmla="val 7552040"/>
                        <a:gd name="adj2" fmla="val 14301149"/>
                      </a:avLst>
                    </a:prstGeom>
                    <a:gradFill flip="none" rotWithShape="1">
                      <a:gsLst>
                        <a:gs pos="417">
                          <a:schemeClr val="tx1">
                            <a:alpha val="75000"/>
                            <a:lumMod val="48000"/>
                            <a:lumOff val="52000"/>
                          </a:schemeClr>
                        </a:gs>
                        <a:gs pos="88000">
                          <a:schemeClr val="bg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48615" name="弦形 24"/>
                    <p:cNvSpPr/>
                    <p:nvPr/>
                  </p:nvSpPr>
                  <p:spPr>
                    <a:xfrm rot="10800000">
                      <a:off x="3059833" y="1266815"/>
                      <a:ext cx="3415040" cy="4250416"/>
                    </a:xfrm>
                    <a:prstGeom prst="chord">
                      <a:avLst>
                        <a:gd name="adj1" fmla="val 7552040"/>
                        <a:gd name="adj2" fmla="val 14301149"/>
                      </a:avLst>
                    </a:prstGeom>
                    <a:gradFill flip="none" rotWithShape="1">
                      <a:gsLst>
                        <a:gs pos="417">
                          <a:schemeClr val="tx1">
                            <a:alpha val="75000"/>
                            <a:lumMod val="48000"/>
                            <a:lumOff val="52000"/>
                          </a:schemeClr>
                        </a:gs>
                        <a:gs pos="88000">
                          <a:schemeClr val="bg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48616" name="弦形 25"/>
                    <p:cNvSpPr/>
                    <p:nvPr/>
                  </p:nvSpPr>
                  <p:spPr>
                    <a:xfrm rot="14221896">
                      <a:off x="2864479" y="1876616"/>
                      <a:ext cx="3415040" cy="4250416"/>
                    </a:xfrm>
                    <a:prstGeom prst="chord">
                      <a:avLst>
                        <a:gd name="adj1" fmla="val 7552040"/>
                        <a:gd name="adj2" fmla="val 14301149"/>
                      </a:avLst>
                    </a:prstGeom>
                    <a:gradFill flip="none" rotWithShape="1">
                      <a:gsLst>
                        <a:gs pos="417">
                          <a:schemeClr val="tx1">
                            <a:alpha val="75000"/>
                            <a:lumMod val="48000"/>
                            <a:lumOff val="52000"/>
                          </a:schemeClr>
                        </a:gs>
                        <a:gs pos="88000">
                          <a:schemeClr val="bg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grpSp>
              <p:nvGrpSpPr>
                <p:cNvPr id="53" name="组合 39"/>
                <p:cNvGrpSpPr/>
                <p:nvPr/>
              </p:nvGrpSpPr>
              <p:grpSpPr>
                <a:xfrm>
                  <a:off x="2843808" y="2325127"/>
                  <a:ext cx="2615841" cy="2328200"/>
                  <a:chOff x="2627784" y="2132856"/>
                  <a:chExt cx="3219450" cy="2865437"/>
                </a:xfrm>
              </p:grpSpPr>
              <p:sp>
                <p:nvSpPr>
                  <p:cNvPr id="1048617" name="Freeform 6"/>
                  <p:cNvSpPr>
                    <a:spLocks noEditPoints="1"/>
                  </p:cNvSpPr>
                  <p:nvPr/>
                </p:nvSpPr>
                <p:spPr bwMode="auto">
                  <a:xfrm>
                    <a:off x="2627784" y="2132856"/>
                    <a:ext cx="3219450" cy="2865437"/>
                  </a:xfrm>
                  <a:custGeom>
                    <a:avLst/>
                    <a:gdLst>
                      <a:gd name="T0" fmla="*/ 298 w 858"/>
                      <a:gd name="T1" fmla="*/ 707 h 764"/>
                      <a:gd name="T2" fmla="*/ 213 w 858"/>
                      <a:gd name="T3" fmla="*/ 658 h 764"/>
                      <a:gd name="T4" fmla="*/ 82 w 858"/>
                      <a:gd name="T5" fmla="*/ 431 h 764"/>
                      <a:gd name="T6" fmla="*/ 82 w 858"/>
                      <a:gd name="T7" fmla="*/ 333 h 764"/>
                      <a:gd name="T8" fmla="*/ 213 w 858"/>
                      <a:gd name="T9" fmla="*/ 106 h 764"/>
                      <a:gd name="T10" fmla="*/ 298 w 858"/>
                      <a:gd name="T11" fmla="*/ 57 h 764"/>
                      <a:gd name="T12" fmla="*/ 560 w 858"/>
                      <a:gd name="T13" fmla="*/ 57 h 764"/>
                      <a:gd name="T14" fmla="*/ 645 w 858"/>
                      <a:gd name="T15" fmla="*/ 106 h 764"/>
                      <a:gd name="T16" fmla="*/ 776 w 858"/>
                      <a:gd name="T17" fmla="*/ 333 h 764"/>
                      <a:gd name="T18" fmla="*/ 776 w 858"/>
                      <a:gd name="T19" fmla="*/ 431 h 764"/>
                      <a:gd name="T20" fmla="*/ 645 w 858"/>
                      <a:gd name="T21" fmla="*/ 658 h 764"/>
                      <a:gd name="T22" fmla="*/ 560 w 858"/>
                      <a:gd name="T23" fmla="*/ 707 h 764"/>
                      <a:gd name="T24" fmla="*/ 298 w 858"/>
                      <a:gd name="T25" fmla="*/ 707 h 764"/>
                      <a:gd name="T26" fmla="*/ 593 w 858"/>
                      <a:gd name="T27" fmla="*/ 0 h 764"/>
                      <a:gd name="T28" fmla="*/ 265 w 858"/>
                      <a:gd name="T29" fmla="*/ 0 h 764"/>
                      <a:gd name="T30" fmla="*/ 180 w 858"/>
                      <a:gd name="T31" fmla="*/ 49 h 764"/>
                      <a:gd name="T32" fmla="*/ 16 w 858"/>
                      <a:gd name="T33" fmla="*/ 333 h 764"/>
                      <a:gd name="T34" fmla="*/ 16 w 858"/>
                      <a:gd name="T35" fmla="*/ 431 h 764"/>
                      <a:gd name="T36" fmla="*/ 180 w 858"/>
                      <a:gd name="T37" fmla="*/ 715 h 764"/>
                      <a:gd name="T38" fmla="*/ 265 w 858"/>
                      <a:gd name="T39" fmla="*/ 764 h 764"/>
                      <a:gd name="T40" fmla="*/ 593 w 858"/>
                      <a:gd name="T41" fmla="*/ 764 h 764"/>
                      <a:gd name="T42" fmla="*/ 678 w 858"/>
                      <a:gd name="T43" fmla="*/ 715 h 764"/>
                      <a:gd name="T44" fmla="*/ 842 w 858"/>
                      <a:gd name="T45" fmla="*/ 431 h 764"/>
                      <a:gd name="T46" fmla="*/ 842 w 858"/>
                      <a:gd name="T47" fmla="*/ 333 h 764"/>
                      <a:gd name="T48" fmla="*/ 678 w 858"/>
                      <a:gd name="T49" fmla="*/ 49 h 764"/>
                      <a:gd name="T50" fmla="*/ 593 w 858"/>
                      <a:gd name="T51" fmla="*/ 0 h 7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858" h="764">
                        <a:moveTo>
                          <a:pt x="298" y="707"/>
                        </a:moveTo>
                        <a:cubicBezTo>
                          <a:pt x="267" y="707"/>
                          <a:pt x="229" y="685"/>
                          <a:pt x="213" y="658"/>
                        </a:cubicBezTo>
                        <a:cubicBezTo>
                          <a:pt x="82" y="431"/>
                          <a:pt x="82" y="431"/>
                          <a:pt x="82" y="431"/>
                        </a:cubicBezTo>
                        <a:cubicBezTo>
                          <a:pt x="67" y="404"/>
                          <a:pt x="67" y="360"/>
                          <a:pt x="82" y="333"/>
                        </a:cubicBezTo>
                        <a:cubicBezTo>
                          <a:pt x="213" y="106"/>
                          <a:pt x="213" y="106"/>
                          <a:pt x="213" y="106"/>
                        </a:cubicBezTo>
                        <a:cubicBezTo>
                          <a:pt x="229" y="79"/>
                          <a:pt x="267" y="57"/>
                          <a:pt x="298" y="57"/>
                        </a:cubicBezTo>
                        <a:cubicBezTo>
                          <a:pt x="560" y="57"/>
                          <a:pt x="560" y="57"/>
                          <a:pt x="560" y="57"/>
                        </a:cubicBezTo>
                        <a:cubicBezTo>
                          <a:pt x="591" y="57"/>
                          <a:pt x="629" y="79"/>
                          <a:pt x="645" y="106"/>
                        </a:cubicBezTo>
                        <a:cubicBezTo>
                          <a:pt x="776" y="333"/>
                          <a:pt x="776" y="333"/>
                          <a:pt x="776" y="333"/>
                        </a:cubicBezTo>
                        <a:cubicBezTo>
                          <a:pt x="791" y="360"/>
                          <a:pt x="791" y="404"/>
                          <a:pt x="776" y="431"/>
                        </a:cubicBezTo>
                        <a:cubicBezTo>
                          <a:pt x="645" y="658"/>
                          <a:pt x="645" y="658"/>
                          <a:pt x="645" y="658"/>
                        </a:cubicBezTo>
                        <a:cubicBezTo>
                          <a:pt x="629" y="685"/>
                          <a:pt x="591" y="707"/>
                          <a:pt x="560" y="707"/>
                        </a:cubicBezTo>
                        <a:cubicBezTo>
                          <a:pt x="298" y="707"/>
                          <a:pt x="298" y="707"/>
                          <a:pt x="298" y="707"/>
                        </a:cubicBezTo>
                        <a:moveTo>
                          <a:pt x="593" y="0"/>
                        </a:moveTo>
                        <a:cubicBezTo>
                          <a:pt x="265" y="0"/>
                          <a:pt x="265" y="0"/>
                          <a:pt x="265" y="0"/>
                        </a:cubicBezTo>
                        <a:cubicBezTo>
                          <a:pt x="234" y="0"/>
                          <a:pt x="196" y="22"/>
                          <a:pt x="180" y="49"/>
                        </a:cubicBezTo>
                        <a:cubicBezTo>
                          <a:pt x="16" y="333"/>
                          <a:pt x="16" y="333"/>
                          <a:pt x="16" y="333"/>
                        </a:cubicBezTo>
                        <a:cubicBezTo>
                          <a:pt x="0" y="360"/>
                          <a:pt x="0" y="404"/>
                          <a:pt x="16" y="431"/>
                        </a:cubicBezTo>
                        <a:cubicBezTo>
                          <a:pt x="180" y="715"/>
                          <a:pt x="180" y="715"/>
                          <a:pt x="180" y="715"/>
                        </a:cubicBezTo>
                        <a:cubicBezTo>
                          <a:pt x="196" y="742"/>
                          <a:pt x="234" y="764"/>
                          <a:pt x="265" y="764"/>
                        </a:cubicBezTo>
                        <a:cubicBezTo>
                          <a:pt x="593" y="764"/>
                          <a:pt x="593" y="764"/>
                          <a:pt x="593" y="764"/>
                        </a:cubicBezTo>
                        <a:cubicBezTo>
                          <a:pt x="624" y="764"/>
                          <a:pt x="662" y="742"/>
                          <a:pt x="678" y="715"/>
                        </a:cubicBezTo>
                        <a:cubicBezTo>
                          <a:pt x="842" y="431"/>
                          <a:pt x="842" y="431"/>
                          <a:pt x="842" y="431"/>
                        </a:cubicBezTo>
                        <a:cubicBezTo>
                          <a:pt x="858" y="404"/>
                          <a:pt x="858" y="360"/>
                          <a:pt x="842" y="333"/>
                        </a:cubicBezTo>
                        <a:cubicBezTo>
                          <a:pt x="678" y="49"/>
                          <a:pt x="678" y="49"/>
                          <a:pt x="678" y="49"/>
                        </a:cubicBezTo>
                        <a:cubicBezTo>
                          <a:pt x="662" y="22"/>
                          <a:pt x="624" y="0"/>
                          <a:pt x="593" y="0"/>
                        </a:cubicBezTo>
                      </a:path>
                    </a:pathLst>
                  </a:custGeom>
                  <a:gradFill>
                    <a:gsLst>
                      <a:gs pos="55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69000"/>
                          <a:lumOff val="31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048618" name="Freeform 7"/>
                  <p:cNvSpPr>
                    <a:spLocks noEditPoints="1"/>
                  </p:cNvSpPr>
                  <p:nvPr/>
                </p:nvSpPr>
                <p:spPr bwMode="auto">
                  <a:xfrm>
                    <a:off x="2880197" y="2311865"/>
                    <a:ext cx="2753953" cy="2472115"/>
                  </a:xfrm>
                  <a:custGeom>
                    <a:avLst/>
                    <a:gdLst>
                      <a:gd name="T0" fmla="*/ 264 w 724"/>
                      <a:gd name="T1" fmla="*/ 592 h 650"/>
                      <a:gd name="T2" fmla="*/ 179 w 724"/>
                      <a:gd name="T3" fmla="*/ 543 h 650"/>
                      <a:gd name="T4" fmla="*/ 81 w 724"/>
                      <a:gd name="T5" fmla="*/ 374 h 650"/>
                      <a:gd name="T6" fmla="*/ 81 w 724"/>
                      <a:gd name="T7" fmla="*/ 276 h 650"/>
                      <a:gd name="T8" fmla="*/ 179 w 724"/>
                      <a:gd name="T9" fmla="*/ 106 h 650"/>
                      <a:gd name="T10" fmla="*/ 264 w 724"/>
                      <a:gd name="T11" fmla="*/ 57 h 650"/>
                      <a:gd name="T12" fmla="*/ 460 w 724"/>
                      <a:gd name="T13" fmla="*/ 57 h 650"/>
                      <a:gd name="T14" fmla="*/ 545 w 724"/>
                      <a:gd name="T15" fmla="*/ 106 h 650"/>
                      <a:gd name="T16" fmla="*/ 643 w 724"/>
                      <a:gd name="T17" fmla="*/ 276 h 650"/>
                      <a:gd name="T18" fmla="*/ 643 w 724"/>
                      <a:gd name="T19" fmla="*/ 374 h 650"/>
                      <a:gd name="T20" fmla="*/ 545 w 724"/>
                      <a:gd name="T21" fmla="*/ 543 h 650"/>
                      <a:gd name="T22" fmla="*/ 460 w 724"/>
                      <a:gd name="T23" fmla="*/ 592 h 650"/>
                      <a:gd name="T24" fmla="*/ 264 w 724"/>
                      <a:gd name="T25" fmla="*/ 592 h 650"/>
                      <a:gd name="T26" fmla="*/ 493 w 724"/>
                      <a:gd name="T27" fmla="*/ 0 h 650"/>
                      <a:gd name="T28" fmla="*/ 231 w 724"/>
                      <a:gd name="T29" fmla="*/ 0 h 650"/>
                      <a:gd name="T30" fmla="*/ 146 w 724"/>
                      <a:gd name="T31" fmla="*/ 49 h 650"/>
                      <a:gd name="T32" fmla="*/ 15 w 724"/>
                      <a:gd name="T33" fmla="*/ 276 h 650"/>
                      <a:gd name="T34" fmla="*/ 15 w 724"/>
                      <a:gd name="T35" fmla="*/ 374 h 650"/>
                      <a:gd name="T36" fmla="*/ 146 w 724"/>
                      <a:gd name="T37" fmla="*/ 601 h 650"/>
                      <a:gd name="T38" fmla="*/ 231 w 724"/>
                      <a:gd name="T39" fmla="*/ 650 h 650"/>
                      <a:gd name="T40" fmla="*/ 493 w 724"/>
                      <a:gd name="T41" fmla="*/ 650 h 650"/>
                      <a:gd name="T42" fmla="*/ 578 w 724"/>
                      <a:gd name="T43" fmla="*/ 601 h 650"/>
                      <a:gd name="T44" fmla="*/ 709 w 724"/>
                      <a:gd name="T45" fmla="*/ 374 h 650"/>
                      <a:gd name="T46" fmla="*/ 709 w 724"/>
                      <a:gd name="T47" fmla="*/ 276 h 650"/>
                      <a:gd name="T48" fmla="*/ 578 w 724"/>
                      <a:gd name="T49" fmla="*/ 49 h 650"/>
                      <a:gd name="T50" fmla="*/ 493 w 724"/>
                      <a:gd name="T51" fmla="*/ 0 h 6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724" h="650">
                        <a:moveTo>
                          <a:pt x="264" y="592"/>
                        </a:moveTo>
                        <a:cubicBezTo>
                          <a:pt x="233" y="592"/>
                          <a:pt x="195" y="570"/>
                          <a:pt x="179" y="543"/>
                        </a:cubicBezTo>
                        <a:cubicBezTo>
                          <a:pt x="81" y="374"/>
                          <a:pt x="81" y="374"/>
                          <a:pt x="81" y="374"/>
                        </a:cubicBezTo>
                        <a:cubicBezTo>
                          <a:pt x="66" y="347"/>
                          <a:pt x="66" y="303"/>
                          <a:pt x="81" y="276"/>
                        </a:cubicBezTo>
                        <a:cubicBezTo>
                          <a:pt x="179" y="106"/>
                          <a:pt x="179" y="106"/>
                          <a:pt x="179" y="106"/>
                        </a:cubicBezTo>
                        <a:cubicBezTo>
                          <a:pt x="195" y="79"/>
                          <a:pt x="233" y="57"/>
                          <a:pt x="264" y="57"/>
                        </a:cubicBezTo>
                        <a:cubicBezTo>
                          <a:pt x="460" y="57"/>
                          <a:pt x="460" y="57"/>
                          <a:pt x="460" y="57"/>
                        </a:cubicBezTo>
                        <a:cubicBezTo>
                          <a:pt x="491" y="57"/>
                          <a:pt x="529" y="79"/>
                          <a:pt x="545" y="106"/>
                        </a:cubicBezTo>
                        <a:cubicBezTo>
                          <a:pt x="643" y="276"/>
                          <a:pt x="643" y="276"/>
                          <a:pt x="643" y="276"/>
                        </a:cubicBezTo>
                        <a:cubicBezTo>
                          <a:pt x="658" y="303"/>
                          <a:pt x="658" y="347"/>
                          <a:pt x="643" y="374"/>
                        </a:cubicBezTo>
                        <a:cubicBezTo>
                          <a:pt x="545" y="543"/>
                          <a:pt x="545" y="543"/>
                          <a:pt x="545" y="543"/>
                        </a:cubicBezTo>
                        <a:cubicBezTo>
                          <a:pt x="529" y="570"/>
                          <a:pt x="491" y="592"/>
                          <a:pt x="460" y="592"/>
                        </a:cubicBezTo>
                        <a:cubicBezTo>
                          <a:pt x="264" y="592"/>
                          <a:pt x="264" y="592"/>
                          <a:pt x="264" y="592"/>
                        </a:cubicBezTo>
                        <a:moveTo>
                          <a:pt x="493" y="0"/>
                        </a:moveTo>
                        <a:cubicBezTo>
                          <a:pt x="231" y="0"/>
                          <a:pt x="231" y="0"/>
                          <a:pt x="231" y="0"/>
                        </a:cubicBezTo>
                        <a:cubicBezTo>
                          <a:pt x="200" y="0"/>
                          <a:pt x="162" y="22"/>
                          <a:pt x="146" y="49"/>
                        </a:cubicBezTo>
                        <a:cubicBezTo>
                          <a:pt x="15" y="276"/>
                          <a:pt x="15" y="276"/>
                          <a:pt x="15" y="276"/>
                        </a:cubicBezTo>
                        <a:cubicBezTo>
                          <a:pt x="0" y="303"/>
                          <a:pt x="0" y="347"/>
                          <a:pt x="15" y="374"/>
                        </a:cubicBezTo>
                        <a:cubicBezTo>
                          <a:pt x="146" y="601"/>
                          <a:pt x="146" y="601"/>
                          <a:pt x="146" y="601"/>
                        </a:cubicBezTo>
                        <a:cubicBezTo>
                          <a:pt x="162" y="628"/>
                          <a:pt x="200" y="650"/>
                          <a:pt x="231" y="650"/>
                        </a:cubicBezTo>
                        <a:cubicBezTo>
                          <a:pt x="493" y="650"/>
                          <a:pt x="493" y="650"/>
                          <a:pt x="493" y="650"/>
                        </a:cubicBezTo>
                        <a:cubicBezTo>
                          <a:pt x="524" y="650"/>
                          <a:pt x="562" y="628"/>
                          <a:pt x="578" y="601"/>
                        </a:cubicBezTo>
                        <a:cubicBezTo>
                          <a:pt x="709" y="374"/>
                          <a:pt x="709" y="374"/>
                          <a:pt x="709" y="374"/>
                        </a:cubicBezTo>
                        <a:cubicBezTo>
                          <a:pt x="724" y="347"/>
                          <a:pt x="724" y="303"/>
                          <a:pt x="709" y="276"/>
                        </a:cubicBezTo>
                        <a:cubicBezTo>
                          <a:pt x="578" y="49"/>
                          <a:pt x="578" y="49"/>
                          <a:pt x="578" y="49"/>
                        </a:cubicBezTo>
                        <a:cubicBezTo>
                          <a:pt x="562" y="22"/>
                          <a:pt x="524" y="0"/>
                          <a:pt x="493" y="0"/>
                        </a:cubicBezTo>
                      </a:path>
                    </a:pathLst>
                  </a:custGeom>
                  <a:gradFill>
                    <a:gsLst>
                      <a:gs pos="40000">
                        <a:schemeClr val="bg1">
                          <a:alpha val="60000"/>
                        </a:schemeClr>
                      </a:gs>
                      <a:gs pos="100000">
                        <a:schemeClr val="bg1">
                          <a:lumMod val="65000"/>
                          <a:alpha val="59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54" name="组合 40"/>
                <p:cNvGrpSpPr/>
                <p:nvPr/>
              </p:nvGrpSpPr>
              <p:grpSpPr>
                <a:xfrm>
                  <a:off x="1842137" y="789519"/>
                  <a:ext cx="4626485" cy="5377004"/>
                  <a:chOff x="1493627" y="474164"/>
                  <a:chExt cx="5274679" cy="6130353"/>
                </a:xfrm>
              </p:grpSpPr>
              <p:grpSp>
                <p:nvGrpSpPr>
                  <p:cNvPr id="55" name="组合 42"/>
                  <p:cNvGrpSpPr/>
                  <p:nvPr/>
                </p:nvGrpSpPr>
                <p:grpSpPr>
                  <a:xfrm>
                    <a:off x="3347864" y="1009264"/>
                    <a:ext cx="3420442" cy="5595253"/>
                    <a:chOff x="3347864" y="1009264"/>
                    <a:chExt cx="3420442" cy="5595253"/>
                  </a:xfrm>
                </p:grpSpPr>
                <p:sp>
                  <p:nvSpPr>
                    <p:cNvPr id="1048619" name="Freeform 13"/>
                    <p:cNvSpPr/>
                    <p:nvPr/>
                  </p:nvSpPr>
                  <p:spPr bwMode="auto">
                    <a:xfrm>
                      <a:off x="3347864" y="1009264"/>
                      <a:ext cx="2944812" cy="1282700"/>
                    </a:xfrm>
                    <a:custGeom>
                      <a:avLst/>
                      <a:gdLst>
                        <a:gd name="T0" fmla="*/ 1855 w 1855"/>
                        <a:gd name="T1" fmla="*/ 808 h 808"/>
                        <a:gd name="T2" fmla="*/ 473 w 1855"/>
                        <a:gd name="T3" fmla="*/ 0 h 808"/>
                        <a:gd name="T4" fmla="*/ 0 w 1855"/>
                        <a:gd name="T5" fmla="*/ 808 h 808"/>
                        <a:gd name="T6" fmla="*/ 1855 w 1855"/>
                        <a:gd name="T7" fmla="*/ 808 h 8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855" h="808">
                          <a:moveTo>
                            <a:pt x="1855" y="808"/>
                          </a:moveTo>
                          <a:lnTo>
                            <a:pt x="473" y="0"/>
                          </a:lnTo>
                          <a:lnTo>
                            <a:pt x="0" y="808"/>
                          </a:lnTo>
                          <a:lnTo>
                            <a:pt x="1855" y="808"/>
                          </a:lnTo>
                          <a:close/>
                        </a:path>
                      </a:pathLst>
                    </a:custGeom>
                    <a:solidFill>
                      <a:srgbClr val="0070C0"/>
                    </a:soli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1048620" name="Freeform 13"/>
                    <p:cNvSpPr/>
                    <p:nvPr/>
                  </p:nvSpPr>
                  <p:spPr bwMode="auto">
                    <a:xfrm rot="3545172">
                      <a:off x="4654550" y="2585318"/>
                      <a:ext cx="2944812" cy="1282700"/>
                    </a:xfrm>
                    <a:custGeom>
                      <a:avLst/>
                      <a:gdLst>
                        <a:gd name="T0" fmla="*/ 1855 w 1855"/>
                        <a:gd name="T1" fmla="*/ 808 h 808"/>
                        <a:gd name="T2" fmla="*/ 473 w 1855"/>
                        <a:gd name="T3" fmla="*/ 0 h 808"/>
                        <a:gd name="T4" fmla="*/ 0 w 1855"/>
                        <a:gd name="T5" fmla="*/ 808 h 808"/>
                        <a:gd name="T6" fmla="*/ 1855 w 1855"/>
                        <a:gd name="T7" fmla="*/ 808 h 8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855" h="808">
                          <a:moveTo>
                            <a:pt x="1855" y="808"/>
                          </a:moveTo>
                          <a:lnTo>
                            <a:pt x="473" y="0"/>
                          </a:lnTo>
                          <a:lnTo>
                            <a:pt x="0" y="808"/>
                          </a:lnTo>
                          <a:lnTo>
                            <a:pt x="1855" y="808"/>
                          </a:lnTo>
                          <a:close/>
                        </a:path>
                      </a:pathLst>
                    </a:custGeom>
                    <a:solidFill>
                      <a:srgbClr val="9999FF"/>
                    </a:soli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1048621" name="Freeform 13"/>
                    <p:cNvSpPr/>
                    <p:nvPr/>
                  </p:nvSpPr>
                  <p:spPr bwMode="auto">
                    <a:xfrm rot="7154945">
                      <a:off x="3946555" y="4490761"/>
                      <a:ext cx="2944812" cy="1282700"/>
                    </a:xfrm>
                    <a:custGeom>
                      <a:avLst/>
                      <a:gdLst>
                        <a:gd name="T0" fmla="*/ 1855 w 1855"/>
                        <a:gd name="T1" fmla="*/ 808 h 808"/>
                        <a:gd name="T2" fmla="*/ 473 w 1855"/>
                        <a:gd name="T3" fmla="*/ 0 h 808"/>
                        <a:gd name="T4" fmla="*/ 0 w 1855"/>
                        <a:gd name="T5" fmla="*/ 808 h 808"/>
                        <a:gd name="T6" fmla="*/ 1855 w 1855"/>
                        <a:gd name="T7" fmla="*/ 808 h 8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855" h="808">
                          <a:moveTo>
                            <a:pt x="1855" y="808"/>
                          </a:moveTo>
                          <a:lnTo>
                            <a:pt x="473" y="0"/>
                          </a:lnTo>
                          <a:lnTo>
                            <a:pt x="0" y="808"/>
                          </a:lnTo>
                          <a:lnTo>
                            <a:pt x="1855" y="808"/>
                          </a:lnTo>
                          <a:close/>
                        </a:path>
                      </a:pathLst>
                    </a:custGeom>
                    <a:solidFill>
                      <a:srgbClr val="6600FF"/>
                    </a:soli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56" name="组合 43"/>
                  <p:cNvGrpSpPr/>
                  <p:nvPr/>
                </p:nvGrpSpPr>
                <p:grpSpPr>
                  <a:xfrm rot="10800000">
                    <a:off x="1493627" y="474164"/>
                    <a:ext cx="3420442" cy="5595253"/>
                    <a:chOff x="3347864" y="1009264"/>
                    <a:chExt cx="3420442" cy="5595253"/>
                  </a:xfrm>
                </p:grpSpPr>
                <p:sp>
                  <p:nvSpPr>
                    <p:cNvPr id="1048622" name="Freeform 13"/>
                    <p:cNvSpPr/>
                    <p:nvPr/>
                  </p:nvSpPr>
                  <p:spPr bwMode="auto">
                    <a:xfrm>
                      <a:off x="3347864" y="1009264"/>
                      <a:ext cx="2944812" cy="1282700"/>
                    </a:xfrm>
                    <a:custGeom>
                      <a:avLst/>
                      <a:gdLst>
                        <a:gd name="T0" fmla="*/ 1855 w 1855"/>
                        <a:gd name="T1" fmla="*/ 808 h 808"/>
                        <a:gd name="T2" fmla="*/ 473 w 1855"/>
                        <a:gd name="T3" fmla="*/ 0 h 808"/>
                        <a:gd name="T4" fmla="*/ 0 w 1855"/>
                        <a:gd name="T5" fmla="*/ 808 h 808"/>
                        <a:gd name="T6" fmla="*/ 1855 w 1855"/>
                        <a:gd name="T7" fmla="*/ 808 h 8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855" h="808">
                          <a:moveTo>
                            <a:pt x="1855" y="808"/>
                          </a:moveTo>
                          <a:lnTo>
                            <a:pt x="473" y="0"/>
                          </a:lnTo>
                          <a:lnTo>
                            <a:pt x="0" y="808"/>
                          </a:lnTo>
                          <a:lnTo>
                            <a:pt x="1855" y="808"/>
                          </a:lnTo>
                          <a:close/>
                        </a:path>
                      </a:pathLst>
                    </a:custGeom>
                    <a:solidFill>
                      <a:srgbClr val="33CCFF"/>
                    </a:soli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1048623" name="Freeform 13"/>
                    <p:cNvSpPr/>
                    <p:nvPr/>
                  </p:nvSpPr>
                  <p:spPr bwMode="auto">
                    <a:xfrm rot="3545172">
                      <a:off x="4654550" y="2585318"/>
                      <a:ext cx="2944812" cy="1282700"/>
                    </a:xfrm>
                    <a:custGeom>
                      <a:avLst/>
                      <a:gdLst>
                        <a:gd name="T0" fmla="*/ 1855 w 1855"/>
                        <a:gd name="T1" fmla="*/ 808 h 808"/>
                        <a:gd name="T2" fmla="*/ 473 w 1855"/>
                        <a:gd name="T3" fmla="*/ 0 h 808"/>
                        <a:gd name="T4" fmla="*/ 0 w 1855"/>
                        <a:gd name="T5" fmla="*/ 808 h 808"/>
                        <a:gd name="T6" fmla="*/ 1855 w 1855"/>
                        <a:gd name="T7" fmla="*/ 808 h 8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855" h="808">
                          <a:moveTo>
                            <a:pt x="1855" y="808"/>
                          </a:moveTo>
                          <a:lnTo>
                            <a:pt x="473" y="0"/>
                          </a:lnTo>
                          <a:lnTo>
                            <a:pt x="0" y="808"/>
                          </a:lnTo>
                          <a:lnTo>
                            <a:pt x="1855" y="808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48624" name="Freeform 13"/>
                    <p:cNvSpPr/>
                    <p:nvPr/>
                  </p:nvSpPr>
                  <p:spPr bwMode="auto">
                    <a:xfrm rot="7154945">
                      <a:off x="3946556" y="4490762"/>
                      <a:ext cx="2944811" cy="1282700"/>
                    </a:xfrm>
                    <a:custGeom>
                      <a:avLst/>
                      <a:gdLst>
                        <a:gd name="T0" fmla="*/ 1855 w 1855"/>
                        <a:gd name="T1" fmla="*/ 808 h 808"/>
                        <a:gd name="T2" fmla="*/ 473 w 1855"/>
                        <a:gd name="T3" fmla="*/ 0 h 808"/>
                        <a:gd name="T4" fmla="*/ 0 w 1855"/>
                        <a:gd name="T5" fmla="*/ 808 h 808"/>
                        <a:gd name="T6" fmla="*/ 1855 w 1855"/>
                        <a:gd name="T7" fmla="*/ 808 h 8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855" h="808">
                          <a:moveTo>
                            <a:pt x="1855" y="808"/>
                          </a:moveTo>
                          <a:lnTo>
                            <a:pt x="473" y="0"/>
                          </a:lnTo>
                          <a:lnTo>
                            <a:pt x="0" y="808"/>
                          </a:lnTo>
                          <a:lnTo>
                            <a:pt x="1855" y="808"/>
                          </a:lnTo>
                          <a:close/>
                        </a:path>
                      </a:pathLst>
                    </a:custGeom>
                    <a:solidFill>
                      <a:srgbClr val="99CCFF"/>
                    </a:soli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1048625" name="Freeform 19"/>
                <p:cNvSpPr/>
                <p:nvPr/>
              </p:nvSpPr>
              <p:spPr bwMode="auto">
                <a:xfrm>
                  <a:off x="5732026" y="836682"/>
                  <a:ext cx="14287" cy="0"/>
                </a:xfrm>
                <a:custGeom>
                  <a:avLst/>
                  <a:gdLst>
                    <a:gd name="T0" fmla="*/ 2 w 4"/>
                    <a:gd name="T1" fmla="*/ 0 w 4"/>
                    <a:gd name="T2" fmla="*/ 4 w 4"/>
                    <a:gd name="T3" fmla="*/ 2 w 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4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3" y="0"/>
                        <a:pt x="2" y="0"/>
                      </a:cubicBezTo>
                    </a:path>
                  </a:pathLst>
                </a:custGeom>
                <a:solidFill>
                  <a:srgbClr val="A7A1CD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sp>
            <p:nvSpPr>
              <p:cNvPr id="1048626" name="TextBox 29"/>
              <p:cNvSpPr txBox="1"/>
              <p:nvPr/>
            </p:nvSpPr>
            <p:spPr>
              <a:xfrm>
                <a:off x="4952198" y="2358224"/>
                <a:ext cx="857256" cy="408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chemeClr val="bg1"/>
                    </a:solidFill>
                  </a:rPr>
                  <a:t>1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8627" name="TextBox 30"/>
              <p:cNvSpPr txBox="1"/>
              <p:nvPr/>
            </p:nvSpPr>
            <p:spPr>
              <a:xfrm>
                <a:off x="7238214" y="2715414"/>
                <a:ext cx="857256" cy="408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chemeClr val="bg1"/>
                    </a:solidFill>
                  </a:rPr>
                  <a:t>3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8628" name="TextBox 31"/>
              <p:cNvSpPr txBox="1"/>
              <p:nvPr/>
            </p:nvSpPr>
            <p:spPr>
              <a:xfrm>
                <a:off x="5452264" y="4501364"/>
                <a:ext cx="857256" cy="408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chemeClr val="bg1"/>
                    </a:solidFill>
                  </a:rPr>
                  <a:t>5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8629" name="TextBox 32"/>
              <p:cNvSpPr txBox="1"/>
              <p:nvPr/>
            </p:nvSpPr>
            <p:spPr>
              <a:xfrm>
                <a:off x="6881024" y="4144174"/>
                <a:ext cx="857256" cy="408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chemeClr val="bg1"/>
                    </a:solidFill>
                  </a:rPr>
                  <a:t>4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8630" name="TextBox 33"/>
              <p:cNvSpPr txBox="1"/>
              <p:nvPr/>
            </p:nvSpPr>
            <p:spPr>
              <a:xfrm>
                <a:off x="6095206" y="1858158"/>
                <a:ext cx="857256" cy="408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chemeClr val="bg1"/>
                    </a:solidFill>
                  </a:rPr>
                  <a:t>2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8631" name="TextBox 57"/>
              <p:cNvSpPr txBox="1"/>
              <p:nvPr/>
            </p:nvSpPr>
            <p:spPr>
              <a:xfrm>
                <a:off x="4666446" y="3644108"/>
                <a:ext cx="857256" cy="408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chemeClr val="bg1"/>
                    </a:solidFill>
                  </a:rPr>
                  <a:t>6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48632" name="矩形 59"/>
            <p:cNvSpPr/>
            <p:nvPr/>
          </p:nvSpPr>
          <p:spPr>
            <a:xfrm>
              <a:off x="2451868" y="4787116"/>
              <a:ext cx="3143272" cy="1043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buAutoNum type="arabicPeriod" startAt="5"/>
              </a:pPr>
              <a:r>
                <a:rPr lang="zh-CN" altLang="en-US" dirty="0" smtClean="0">
                  <a:solidFill>
                    <a:srgbClr val="002060"/>
                  </a:solidFill>
                </a:rPr>
                <a:t>拓展发展机遇和空间，促进教育领域合作共赢；</a:t>
              </a:r>
              <a:endParaRPr lang="en-US" altLang="zh-CN" dirty="0" smtClean="0">
                <a:solidFill>
                  <a:srgbClr val="002060"/>
                </a:solidFill>
              </a:endParaRPr>
            </a:p>
          </p:txBody>
        </p:sp>
        <p:sp>
          <p:nvSpPr>
            <p:cNvPr id="1048633" name="矩形 60"/>
            <p:cNvSpPr/>
            <p:nvPr/>
          </p:nvSpPr>
          <p:spPr>
            <a:xfrm>
              <a:off x="7166776" y="1358092"/>
              <a:ext cx="3143272" cy="726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r"/>
              <a:r>
                <a:rPr lang="en-US" altLang="zh-CN" dirty="0" smtClean="0">
                  <a:solidFill>
                    <a:srgbClr val="002060"/>
                  </a:solidFill>
                </a:rPr>
                <a:t>2. </a:t>
              </a:r>
              <a:r>
                <a:rPr lang="zh-CN" altLang="en-US" dirty="0" smtClean="0">
                  <a:solidFill>
                    <a:srgbClr val="002060"/>
                  </a:solidFill>
                </a:rPr>
                <a:t>完善体制机制，提升涉外办学水平；</a:t>
              </a:r>
              <a:endParaRPr lang="en-US" altLang="zh-CN" dirty="0" smtClean="0">
                <a:solidFill>
                  <a:srgbClr val="002060"/>
                </a:solidFill>
              </a:endParaRPr>
            </a:p>
          </p:txBody>
        </p:sp>
        <p:sp>
          <p:nvSpPr>
            <p:cNvPr id="1048634" name="矩形 61"/>
            <p:cNvSpPr/>
            <p:nvPr/>
          </p:nvSpPr>
          <p:spPr>
            <a:xfrm>
              <a:off x="7809718" y="2786852"/>
              <a:ext cx="3714776" cy="72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r"/>
              <a:r>
                <a:rPr lang="en-US" altLang="zh-CN" dirty="0" smtClean="0">
                  <a:solidFill>
                    <a:srgbClr val="002060"/>
                  </a:solidFill>
                </a:rPr>
                <a:t>3. </a:t>
              </a:r>
              <a:r>
                <a:rPr lang="zh-CN" altLang="en-US" dirty="0" smtClean="0">
                  <a:solidFill>
                    <a:srgbClr val="002060"/>
                  </a:solidFill>
                </a:rPr>
                <a:t>加强高端引领，提升我国教育实力和创新能力；</a:t>
              </a:r>
              <a:endParaRPr lang="en-US" altLang="zh-CN" dirty="0" smtClean="0">
                <a:solidFill>
                  <a:srgbClr val="002060"/>
                </a:solidFill>
              </a:endParaRPr>
            </a:p>
          </p:txBody>
        </p:sp>
        <p:sp>
          <p:nvSpPr>
            <p:cNvPr id="1048635" name="矩形 63"/>
            <p:cNvSpPr/>
            <p:nvPr/>
          </p:nvSpPr>
          <p:spPr>
            <a:xfrm>
              <a:off x="7952594" y="4358488"/>
              <a:ext cx="3214710" cy="726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/>
              <a:r>
                <a:rPr lang="en-US" altLang="zh-CN" dirty="0" smtClean="0">
                  <a:solidFill>
                    <a:srgbClr val="002060"/>
                  </a:solidFill>
                </a:rPr>
                <a:t>4. </a:t>
              </a:r>
              <a:r>
                <a:rPr lang="zh-CN" altLang="en-US" dirty="0" smtClean="0">
                  <a:solidFill>
                    <a:srgbClr val="002060"/>
                  </a:solidFill>
                </a:rPr>
                <a:t>丰富中外人文交流，</a:t>
              </a:r>
              <a:endParaRPr lang="en-US" altLang="zh-CN" dirty="0" smtClean="0">
                <a:solidFill>
                  <a:srgbClr val="002060"/>
                </a:solidFill>
              </a:endParaRPr>
            </a:p>
            <a:p>
              <a:pPr marL="457200" indent="-457200"/>
              <a:r>
                <a:rPr lang="en-US" altLang="zh-CN" dirty="0" smtClean="0">
                  <a:solidFill>
                    <a:srgbClr val="002060"/>
                  </a:solidFill>
                </a:rPr>
                <a:t>    </a:t>
              </a:r>
              <a:r>
                <a:rPr lang="zh-CN" altLang="en-US" dirty="0" smtClean="0">
                  <a:solidFill>
                    <a:srgbClr val="002060"/>
                  </a:solidFill>
                </a:rPr>
                <a:t>促进民心相通；</a:t>
              </a:r>
              <a:endParaRPr lang="en-US" altLang="zh-CN" dirty="0" smtClean="0">
                <a:solidFill>
                  <a:srgbClr val="002060"/>
                </a:solidFill>
              </a:endParaRPr>
            </a:p>
          </p:txBody>
        </p:sp>
        <p:sp>
          <p:nvSpPr>
            <p:cNvPr id="1048636" name="矩形 64"/>
            <p:cNvSpPr/>
            <p:nvPr/>
          </p:nvSpPr>
          <p:spPr>
            <a:xfrm>
              <a:off x="1165984" y="2786852"/>
              <a:ext cx="3214710" cy="1043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/>
              <a:r>
                <a:rPr lang="en-US" altLang="zh-CN" dirty="0" smtClean="0">
                  <a:solidFill>
                    <a:srgbClr val="002060"/>
                  </a:solidFill>
                </a:rPr>
                <a:t>6.   </a:t>
              </a:r>
              <a:r>
                <a:rPr lang="zh-CN" altLang="en-US" dirty="0" smtClean="0">
                  <a:solidFill>
                    <a:srgbClr val="002060"/>
                  </a:solidFill>
                </a:rPr>
                <a:t>实施“一带一路”教育行动，促进沿线国家教育合作。</a:t>
              </a:r>
              <a:endParaRPr lang="en-US" altLang="zh-CN" dirty="0" smtClean="0">
                <a:solidFill>
                  <a:srgbClr val="002060"/>
                </a:solidFill>
              </a:endParaRPr>
            </a:p>
          </p:txBody>
        </p:sp>
      </p:grpSp>
      <p:pic>
        <p:nvPicPr>
          <p:cNvPr id="2097159" name="图片 41" descr="jd-xh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672" y="215084"/>
            <a:ext cx="761984" cy="76198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矩形 4"/>
          <p:cNvSpPr/>
          <p:nvPr/>
        </p:nvSpPr>
        <p:spPr>
          <a:xfrm>
            <a:off x="1808926" y="1500968"/>
            <a:ext cx="8572560" cy="840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C00000"/>
                </a:solidFill>
              </a:rPr>
              <a:t>      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  <p:cxnSp>
        <p:nvCxnSpPr>
          <p:cNvPr id="3145736" name="直接连接符 2"/>
          <p:cNvCxnSpPr>
            <a:cxnSpLocks/>
          </p:cNvCxnSpPr>
          <p:nvPr/>
        </p:nvCxnSpPr>
        <p:spPr>
          <a:xfrm>
            <a:off x="0" y="1072340"/>
            <a:ext cx="12190413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48641" name="TextBox 5"/>
          <p:cNvSpPr txBox="1"/>
          <p:nvPr/>
        </p:nvSpPr>
        <p:spPr>
          <a:xfrm>
            <a:off x="1066650" y="257494"/>
            <a:ext cx="6140513" cy="574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1746"/>
                </a:solidFill>
              </a:rPr>
              <a:t>新时期高等教育的重要使命  </a:t>
            </a:r>
            <a:endParaRPr lang="zh-CN" altLang="en-US"/>
          </a:p>
        </p:txBody>
      </p:sp>
      <p:sp>
        <p:nvSpPr>
          <p:cNvPr id="1048642" name="TextBox 6"/>
          <p:cNvSpPr txBox="1"/>
          <p:nvPr/>
        </p:nvSpPr>
        <p:spPr>
          <a:xfrm>
            <a:off x="1066649" y="1921338"/>
            <a:ext cx="10269256" cy="4434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charset="2"/>
              <a:buChar char="l"/>
            </a:pPr>
            <a:r>
              <a:rPr lang="en-US" altLang="zh-CN" sz="3600" dirty="0" smtClean="0">
                <a:solidFill>
                  <a:srgbClr val="001746"/>
                </a:solidFill>
              </a:rPr>
              <a:t> </a:t>
            </a:r>
            <a:r>
              <a:rPr lang="zh-CN" altLang="en-US" sz="3600" dirty="0" smtClean="0">
                <a:solidFill>
                  <a:srgbClr val="001746"/>
                </a:solidFill>
              </a:rPr>
              <a:t>人才培养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l"/>
            </a:pPr>
            <a:r>
              <a:rPr lang="en-US" altLang="zh-CN" sz="3600" dirty="0" smtClean="0">
                <a:solidFill>
                  <a:srgbClr val="001746"/>
                </a:solidFill>
              </a:rPr>
              <a:t> </a:t>
            </a:r>
            <a:r>
              <a:rPr lang="zh-CN" altLang="en-US" sz="3600" dirty="0" smtClean="0">
                <a:solidFill>
                  <a:srgbClr val="001746"/>
                </a:solidFill>
              </a:rPr>
              <a:t>科技创新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l"/>
            </a:pPr>
            <a:r>
              <a:rPr lang="en-US" altLang="zh-CN" sz="3600" dirty="0" smtClean="0">
                <a:solidFill>
                  <a:srgbClr val="001746"/>
                </a:solidFill>
              </a:rPr>
              <a:t> </a:t>
            </a:r>
            <a:r>
              <a:rPr lang="zh-CN" altLang="en-US" sz="3600" dirty="0" smtClean="0">
                <a:solidFill>
                  <a:srgbClr val="001746"/>
                </a:solidFill>
              </a:rPr>
              <a:t>服务社会</a:t>
            </a:r>
          </a:p>
          <a:p>
            <a:pPr marL="0" indent="0">
              <a:lnSpc>
                <a:spcPct val="150000"/>
              </a:lnSpc>
              <a:buNone/>
            </a:pPr>
            <a:endParaRPr lang="zh-CN" altLang="en-US" sz="3600" dirty="0" smtClean="0">
              <a:solidFill>
                <a:srgbClr val="001746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600" dirty="0" smtClean="0">
                <a:solidFill>
                  <a:srgbClr val="001746"/>
                </a:solidFill>
              </a:rPr>
              <a:t>        </a:t>
            </a:r>
            <a:r>
              <a:rPr lang="zh-CN" altLang="en-US" sz="3600" dirty="0" smtClean="0">
                <a:solidFill>
                  <a:srgbClr val="001746"/>
                </a:solidFill>
              </a:rPr>
              <a:t>国家战略与中华民族伟大复兴的历史使命</a:t>
            </a:r>
          </a:p>
          <a:p>
            <a:pPr>
              <a:lnSpc>
                <a:spcPct val="150000"/>
              </a:lnSpc>
            </a:pPr>
            <a:endParaRPr lang="en-US" altLang="zh-CN" sz="3600" dirty="0" smtClean="0">
              <a:solidFill>
                <a:srgbClr val="001746"/>
              </a:solidFill>
            </a:endParaRPr>
          </a:p>
        </p:txBody>
      </p:sp>
      <p:pic>
        <p:nvPicPr>
          <p:cNvPr id="2097160" name="图片 8" descr="jd-xh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672" y="215084"/>
            <a:ext cx="761984" cy="76198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矩形 4"/>
          <p:cNvSpPr/>
          <p:nvPr/>
        </p:nvSpPr>
        <p:spPr>
          <a:xfrm>
            <a:off x="1808926" y="1500968"/>
            <a:ext cx="8572560" cy="840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C00000"/>
                </a:solidFill>
              </a:rPr>
              <a:t>      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  <p:cxnSp>
        <p:nvCxnSpPr>
          <p:cNvPr id="3145737" name="直接连接符 2"/>
          <p:cNvCxnSpPr>
            <a:cxnSpLocks/>
          </p:cNvCxnSpPr>
          <p:nvPr/>
        </p:nvCxnSpPr>
        <p:spPr>
          <a:xfrm>
            <a:off x="0" y="1072340"/>
            <a:ext cx="12190413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48644" name="TextBox 5"/>
          <p:cNvSpPr txBox="1"/>
          <p:nvPr/>
        </p:nvSpPr>
        <p:spPr>
          <a:xfrm>
            <a:off x="1066650" y="257494"/>
            <a:ext cx="6140513" cy="574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1746"/>
                </a:solidFill>
              </a:rPr>
              <a:t>新时期教育国际化的定位  </a:t>
            </a:r>
            <a:endParaRPr lang="zh-CN" altLang="en-US"/>
          </a:p>
        </p:txBody>
      </p:sp>
      <p:sp>
        <p:nvSpPr>
          <p:cNvPr id="1048645" name="TextBox 6"/>
          <p:cNvSpPr txBox="1"/>
          <p:nvPr/>
        </p:nvSpPr>
        <p:spPr>
          <a:xfrm>
            <a:off x="982638" y="1557586"/>
            <a:ext cx="10269256" cy="466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1746"/>
                </a:solidFill>
              </a:rPr>
              <a:t>   </a:t>
            </a:r>
            <a:r>
              <a:rPr lang="en-US" altLang="zh-CN" sz="4000" dirty="0" smtClean="0">
                <a:solidFill>
                  <a:srgbClr val="001746"/>
                </a:solidFill>
              </a:rPr>
              <a:t>      </a:t>
            </a:r>
            <a:r>
              <a:rPr lang="zh-CN" altLang="en-US" sz="4000" dirty="0" smtClean="0">
                <a:solidFill>
                  <a:srgbClr val="001746"/>
                </a:solidFill>
              </a:rPr>
              <a:t>教育国际化是新时期高校发展的必由之路；不是工作目标，而是高校实现发展目标的充分必要条件；是一项系统工程，是贯穿于教育全过程的重要驱动力量，是“提质增效”的“加速器”与“快车道”。</a:t>
            </a:r>
          </a:p>
          <a:p>
            <a:pPr>
              <a:lnSpc>
                <a:spcPct val="150000"/>
              </a:lnSpc>
            </a:pPr>
            <a:endParaRPr lang="en-US" altLang="zh-CN" sz="2800" dirty="0" smtClean="0">
              <a:solidFill>
                <a:srgbClr val="001746"/>
              </a:solidFill>
            </a:endParaRPr>
          </a:p>
        </p:txBody>
      </p:sp>
      <p:pic>
        <p:nvPicPr>
          <p:cNvPr id="2097161" name="图片 8" descr="jd-xh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672" y="215084"/>
            <a:ext cx="761984" cy="76198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矩形 4"/>
          <p:cNvSpPr/>
          <p:nvPr/>
        </p:nvSpPr>
        <p:spPr>
          <a:xfrm>
            <a:off x="1808926" y="1500968"/>
            <a:ext cx="8572560" cy="840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C00000"/>
                </a:solidFill>
              </a:rPr>
              <a:t>      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  <p:cxnSp>
        <p:nvCxnSpPr>
          <p:cNvPr id="3145738" name="直接连接符 2"/>
          <p:cNvCxnSpPr>
            <a:cxnSpLocks/>
          </p:cNvCxnSpPr>
          <p:nvPr/>
        </p:nvCxnSpPr>
        <p:spPr>
          <a:xfrm>
            <a:off x="0" y="1072340"/>
            <a:ext cx="12190413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48647" name="TextBox 5"/>
          <p:cNvSpPr txBox="1"/>
          <p:nvPr/>
        </p:nvSpPr>
        <p:spPr>
          <a:xfrm>
            <a:off x="1066650" y="257494"/>
            <a:ext cx="6140513" cy="574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1746"/>
                </a:solidFill>
              </a:rPr>
              <a:t>新时期教育国际化的特征  </a:t>
            </a:r>
            <a:endParaRPr lang="zh-CN" altLang="en-US"/>
          </a:p>
        </p:txBody>
      </p:sp>
      <p:sp>
        <p:nvSpPr>
          <p:cNvPr id="1048648" name="TextBox 6"/>
          <p:cNvSpPr txBox="1"/>
          <p:nvPr/>
        </p:nvSpPr>
        <p:spPr>
          <a:xfrm>
            <a:off x="1054646" y="1701602"/>
            <a:ext cx="10269256" cy="443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altLang="zh-CN" sz="3600" dirty="0" smtClean="0">
                <a:solidFill>
                  <a:srgbClr val="001746"/>
                </a:solidFill>
              </a:rPr>
              <a:t> </a:t>
            </a:r>
            <a:r>
              <a:rPr lang="zh-CN" altLang="en-US" sz="3600" dirty="0" smtClean="0">
                <a:solidFill>
                  <a:srgbClr val="001746"/>
                </a:solidFill>
              </a:rPr>
              <a:t>由交流为主，转向深度合作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altLang="zh-CN" sz="3600" dirty="0" smtClean="0">
                <a:solidFill>
                  <a:srgbClr val="001746"/>
                </a:solidFill>
              </a:rPr>
              <a:t> </a:t>
            </a:r>
            <a:r>
              <a:rPr lang="zh-CN" altLang="en-US" sz="3600" dirty="0" smtClean="0">
                <a:solidFill>
                  <a:srgbClr val="001746"/>
                </a:solidFill>
              </a:rPr>
              <a:t>由引进为主，转向融合、提升，进而实现输出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altLang="zh-CN" sz="3600" dirty="0" smtClean="0">
                <a:solidFill>
                  <a:srgbClr val="001746"/>
                </a:solidFill>
              </a:rPr>
              <a:t> </a:t>
            </a:r>
            <a:r>
              <a:rPr lang="zh-CN" altLang="en-US" sz="3600" dirty="0" smtClean="0">
                <a:solidFill>
                  <a:srgbClr val="001746"/>
                </a:solidFill>
              </a:rPr>
              <a:t>由“锦上添花”，逐渐内化到各核心工作领域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altLang="zh-CN" sz="3600" dirty="0" smtClean="0">
                <a:solidFill>
                  <a:srgbClr val="001746"/>
                </a:solidFill>
              </a:rPr>
              <a:t> </a:t>
            </a:r>
            <a:r>
              <a:rPr lang="zh-CN" altLang="en-US" sz="3600" dirty="0" smtClean="0">
                <a:solidFill>
                  <a:srgbClr val="001746"/>
                </a:solidFill>
              </a:rPr>
              <a:t>由高等教育辐射到教育各阶段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altLang="zh-CN" sz="3600" dirty="0" smtClean="0">
                <a:solidFill>
                  <a:srgbClr val="001746"/>
                </a:solidFill>
              </a:rPr>
              <a:t> </a:t>
            </a:r>
            <a:r>
              <a:rPr lang="zh-CN" altLang="en-US" sz="3600" dirty="0" smtClean="0">
                <a:solidFill>
                  <a:srgbClr val="001746"/>
                </a:solidFill>
              </a:rPr>
              <a:t>教育国际化日益成为国家外交的重要支撑</a:t>
            </a:r>
          </a:p>
          <a:p>
            <a:pPr>
              <a:lnSpc>
                <a:spcPct val="150000"/>
              </a:lnSpc>
            </a:pPr>
            <a:endParaRPr lang="en-US" altLang="zh-CN" sz="3600" dirty="0" smtClean="0">
              <a:solidFill>
                <a:srgbClr val="001746"/>
              </a:solidFill>
            </a:endParaRPr>
          </a:p>
        </p:txBody>
      </p:sp>
      <p:pic>
        <p:nvPicPr>
          <p:cNvPr id="2097162" name="图片 8" descr="jd-xh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672" y="215084"/>
            <a:ext cx="761984" cy="76198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矩形 4"/>
          <p:cNvSpPr/>
          <p:nvPr/>
        </p:nvSpPr>
        <p:spPr>
          <a:xfrm>
            <a:off x="1808926" y="1500968"/>
            <a:ext cx="8572560" cy="840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C00000"/>
                </a:solidFill>
              </a:rPr>
              <a:t>      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  <p:cxnSp>
        <p:nvCxnSpPr>
          <p:cNvPr id="3145739" name="直接连接符 2"/>
          <p:cNvCxnSpPr>
            <a:cxnSpLocks/>
          </p:cNvCxnSpPr>
          <p:nvPr/>
        </p:nvCxnSpPr>
        <p:spPr>
          <a:xfrm>
            <a:off x="0" y="1072340"/>
            <a:ext cx="12190413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48650" name="TextBox 5"/>
          <p:cNvSpPr txBox="1"/>
          <p:nvPr/>
        </p:nvSpPr>
        <p:spPr>
          <a:xfrm>
            <a:off x="1066650" y="257494"/>
            <a:ext cx="7771998" cy="574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1746"/>
                </a:solidFill>
              </a:rPr>
              <a:t>吉林大学教育国际化：开放活校战略  </a:t>
            </a:r>
            <a:endParaRPr lang="zh-CN" altLang="en-US"/>
          </a:p>
        </p:txBody>
      </p:sp>
      <p:sp>
        <p:nvSpPr>
          <p:cNvPr id="1048651" name="TextBox 6"/>
          <p:cNvSpPr txBox="1"/>
          <p:nvPr/>
        </p:nvSpPr>
        <p:spPr>
          <a:xfrm>
            <a:off x="1054646" y="1341562"/>
            <a:ext cx="10269256" cy="515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altLang="zh-CN" sz="3600" dirty="0" smtClean="0">
                <a:solidFill>
                  <a:srgbClr val="001746"/>
                </a:solidFill>
              </a:rPr>
              <a:t> </a:t>
            </a:r>
            <a:r>
              <a:rPr lang="zh-CN" altLang="en-US" sz="3600" dirty="0" smtClean="0">
                <a:solidFill>
                  <a:srgbClr val="001746"/>
                </a:solidFill>
              </a:rPr>
              <a:t>师资国际化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altLang="zh-CN" sz="3600" dirty="0" smtClean="0">
                <a:solidFill>
                  <a:srgbClr val="001746"/>
                </a:solidFill>
              </a:rPr>
              <a:t> </a:t>
            </a:r>
            <a:r>
              <a:rPr lang="zh-CN" altLang="en-US" sz="3600" dirty="0" smtClean="0">
                <a:solidFill>
                  <a:srgbClr val="001746"/>
                </a:solidFill>
              </a:rPr>
              <a:t>科研国际化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altLang="zh-CN" sz="3600" dirty="0" smtClean="0">
                <a:solidFill>
                  <a:srgbClr val="001746"/>
                </a:solidFill>
              </a:rPr>
              <a:t> </a:t>
            </a:r>
            <a:r>
              <a:rPr lang="zh-CN" altLang="en-US" sz="3600" dirty="0" smtClean="0">
                <a:solidFill>
                  <a:srgbClr val="001746"/>
                </a:solidFill>
              </a:rPr>
              <a:t>办学国际化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altLang="zh-CN" sz="3600" dirty="0" smtClean="0">
                <a:solidFill>
                  <a:srgbClr val="001746"/>
                </a:solidFill>
              </a:rPr>
              <a:t> </a:t>
            </a:r>
            <a:r>
              <a:rPr lang="zh-CN" altLang="en-US" sz="3600" dirty="0" smtClean="0">
                <a:solidFill>
                  <a:srgbClr val="001746"/>
                </a:solidFill>
              </a:rPr>
              <a:t>生源国际化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altLang="zh-CN" sz="3600" dirty="0" smtClean="0">
                <a:solidFill>
                  <a:srgbClr val="001746"/>
                </a:solidFill>
              </a:rPr>
              <a:t> </a:t>
            </a:r>
            <a:r>
              <a:rPr lang="zh-CN" altLang="en-US" sz="3600" dirty="0" smtClean="0">
                <a:solidFill>
                  <a:srgbClr val="001746"/>
                </a:solidFill>
              </a:rPr>
              <a:t>人才培养国际化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altLang="zh-CN" sz="3600" dirty="0" smtClean="0">
                <a:solidFill>
                  <a:srgbClr val="001746"/>
                </a:solidFill>
              </a:rPr>
              <a:t> </a:t>
            </a:r>
            <a:r>
              <a:rPr lang="zh-CN" altLang="en-US" sz="3600" dirty="0" smtClean="0">
                <a:solidFill>
                  <a:srgbClr val="001746"/>
                </a:solidFill>
              </a:rPr>
              <a:t>课堂教学国际化</a:t>
            </a:r>
          </a:p>
          <a:p>
            <a:pPr>
              <a:lnSpc>
                <a:spcPct val="150000"/>
              </a:lnSpc>
            </a:pPr>
            <a:endParaRPr lang="en-US" altLang="zh-CN" sz="3600" dirty="0" smtClean="0">
              <a:solidFill>
                <a:srgbClr val="001746"/>
              </a:solidFill>
            </a:endParaRPr>
          </a:p>
        </p:txBody>
      </p:sp>
      <p:pic>
        <p:nvPicPr>
          <p:cNvPr id="2097163" name="图片 8" descr="jd-xh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672" y="215084"/>
            <a:ext cx="761984" cy="76198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矩形 4"/>
          <p:cNvSpPr/>
          <p:nvPr/>
        </p:nvSpPr>
        <p:spPr>
          <a:xfrm>
            <a:off x="1808926" y="1500968"/>
            <a:ext cx="8572560" cy="840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C00000"/>
                </a:solidFill>
              </a:rPr>
              <a:t>      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  <p:cxnSp>
        <p:nvCxnSpPr>
          <p:cNvPr id="3145731" name="直接连接符 2"/>
          <p:cNvCxnSpPr>
            <a:cxnSpLocks/>
          </p:cNvCxnSpPr>
          <p:nvPr/>
        </p:nvCxnSpPr>
        <p:spPr>
          <a:xfrm>
            <a:off x="0" y="1072340"/>
            <a:ext cx="12190413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48588" name="TextBox 5"/>
          <p:cNvSpPr txBox="1"/>
          <p:nvPr/>
        </p:nvSpPr>
        <p:spPr>
          <a:xfrm>
            <a:off x="1066650" y="257494"/>
            <a:ext cx="8873668" cy="574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1746"/>
                </a:solidFill>
              </a:rPr>
              <a:t>吉林大学教育国际化：战略目标实施要素  </a:t>
            </a:r>
            <a:endParaRPr lang="zh-CN" altLang="en-US"/>
          </a:p>
        </p:txBody>
      </p:sp>
      <p:sp>
        <p:nvSpPr>
          <p:cNvPr id="1048589" name="TextBox 6"/>
          <p:cNvSpPr txBox="1"/>
          <p:nvPr/>
        </p:nvSpPr>
        <p:spPr>
          <a:xfrm>
            <a:off x="406574" y="981522"/>
            <a:ext cx="11593287" cy="6694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altLang="zh-CN" sz="3600" dirty="0" smtClean="0">
                <a:solidFill>
                  <a:srgbClr val="001746"/>
                </a:solidFill>
              </a:rPr>
              <a:t> </a:t>
            </a:r>
            <a:r>
              <a:rPr lang="zh-CN" altLang="en-US" sz="3600" dirty="0" smtClean="0">
                <a:solidFill>
                  <a:srgbClr val="001746"/>
                </a:solidFill>
              </a:rPr>
              <a:t>战略目标定位：服务国家战略，服务双一流建设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altLang="zh-CN" sz="3600" dirty="0" smtClean="0">
                <a:solidFill>
                  <a:srgbClr val="001746"/>
                </a:solidFill>
              </a:rPr>
              <a:t> </a:t>
            </a:r>
            <a:r>
              <a:rPr lang="zh-CN" altLang="en-US" sz="3600" dirty="0" smtClean="0">
                <a:solidFill>
                  <a:srgbClr val="001746"/>
                </a:solidFill>
              </a:rPr>
              <a:t>自身特色定位：个性化建设，明确自身“长板”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altLang="zh-CN" sz="3600" dirty="0" smtClean="0">
                <a:solidFill>
                  <a:srgbClr val="001746"/>
                </a:solidFill>
              </a:rPr>
              <a:t> </a:t>
            </a:r>
            <a:r>
              <a:rPr lang="zh-CN" altLang="en-US" sz="3600" dirty="0" smtClean="0">
                <a:solidFill>
                  <a:srgbClr val="001746"/>
                </a:solidFill>
              </a:rPr>
              <a:t>组织保障：“一把手工程”、专业团队、跨部门协作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altLang="zh-CN" sz="3600" dirty="0" smtClean="0">
                <a:solidFill>
                  <a:srgbClr val="001746"/>
                </a:solidFill>
              </a:rPr>
              <a:t> </a:t>
            </a:r>
            <a:r>
              <a:rPr lang="zh-CN" altLang="en-US" sz="3600" dirty="0" smtClean="0">
                <a:solidFill>
                  <a:srgbClr val="001746"/>
                </a:solidFill>
              </a:rPr>
              <a:t>全球网络布局：东北亚、台湾、新兴区域、欧美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altLang="zh-CN" sz="3600" dirty="0" smtClean="0">
                <a:solidFill>
                  <a:srgbClr val="001746"/>
                </a:solidFill>
              </a:rPr>
              <a:t> </a:t>
            </a:r>
            <a:r>
              <a:rPr lang="zh-CN" altLang="en-US" sz="3600" dirty="0" smtClean="0">
                <a:solidFill>
                  <a:srgbClr val="001746"/>
                </a:solidFill>
              </a:rPr>
              <a:t>项目抓手：引智驱动、平台建设、打项目“组合拳”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altLang="zh-CN" sz="3600" dirty="0" smtClean="0">
                <a:solidFill>
                  <a:srgbClr val="001746"/>
                </a:solidFill>
              </a:rPr>
              <a:t> </a:t>
            </a:r>
            <a:r>
              <a:rPr lang="zh-CN" altLang="en-US" sz="3600" dirty="0" smtClean="0">
                <a:solidFill>
                  <a:srgbClr val="001746"/>
                </a:solidFill>
              </a:rPr>
              <a:t>操作思路：学科引领，学生是主体，教授是关键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altLang="zh-CN" sz="3600" dirty="0" smtClean="0">
                <a:solidFill>
                  <a:srgbClr val="001746"/>
                </a:solidFill>
              </a:rPr>
              <a:t> </a:t>
            </a:r>
            <a:r>
              <a:rPr lang="zh-CN" altLang="en-US" sz="3600" dirty="0" smtClean="0">
                <a:solidFill>
                  <a:srgbClr val="001746"/>
                </a:solidFill>
              </a:rPr>
              <a:t>外部环境：各类资源挖掘，宣传推广，提高软实力</a:t>
            </a:r>
          </a:p>
          <a:p>
            <a:pPr>
              <a:lnSpc>
                <a:spcPct val="150000"/>
              </a:lnSpc>
            </a:pPr>
            <a:endParaRPr lang="en-US" altLang="zh-CN" sz="3600" dirty="0" smtClean="0">
              <a:solidFill>
                <a:srgbClr val="001746"/>
              </a:solidFill>
            </a:endParaRPr>
          </a:p>
        </p:txBody>
      </p:sp>
      <p:pic>
        <p:nvPicPr>
          <p:cNvPr id="2097155" name="图片 8" descr="jd-xh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672" y="215084"/>
            <a:ext cx="761984" cy="76198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/>
</p:sld>
</file>

<file path=ppt/theme/theme1.xml><?xml version="1.0" encoding="utf-8"?>
<a:theme xmlns:a="http://schemas.openxmlformats.org/drawingml/2006/main" name="Office 主题​​">
  <a:themeElements>
    <a:clrScheme name="代">
      <a:dk1>
        <a:srgbClr val="3F3F3F"/>
      </a:dk1>
      <a:lt1>
        <a:srgbClr val="FFFFFF"/>
      </a:lt1>
      <a:dk2>
        <a:srgbClr val="262626"/>
      </a:dk2>
      <a:lt2>
        <a:srgbClr val="FFFFFF"/>
      </a:lt2>
      <a:accent1>
        <a:srgbClr val="FF0B11"/>
      </a:accent1>
      <a:accent2>
        <a:srgbClr val="E81F00"/>
      </a:accent2>
      <a:accent3>
        <a:srgbClr val="FF4600"/>
      </a:accent3>
      <a:accent4>
        <a:srgbClr val="E8680C"/>
      </a:accent4>
      <a:accent5>
        <a:srgbClr val="FF9004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00B050"/>
          </a:solidFill>
        </a:ln>
      </a:spPr>
      <a:bodyPr/>
      <a:lstStyle/>
      <a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531</Words>
  <Application>Microsoft Macintosh PowerPoint</Application>
  <PresentationFormat>自定义</PresentationFormat>
  <Paragraphs>91</Paragraphs>
  <Slides>12</Slides>
  <Notes>3</Notes>
  <HiddenSlides>0</HiddenSlides>
  <MMClips>0</MMClips>
  <ScaleCrop>false</ScaleCrop>
  <HeadingPairs>
    <vt:vector size="6" baseType="variant">
      <vt:variant>
        <vt:lpstr>使用的字体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微软雅黑</vt:lpstr>
      <vt:lpstr>Calibri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</dc:title>
  <dc:creator>振华宇光</dc:creator>
  <cp:lastModifiedBy>b z</cp:lastModifiedBy>
  <cp:revision>1</cp:revision>
  <dcterms:created xsi:type="dcterms:W3CDTF">2014-08-18T15:50:08Z</dcterms:created>
  <dcterms:modified xsi:type="dcterms:W3CDTF">2016-07-29T23:25:36Z</dcterms:modified>
</cp:coreProperties>
</file>